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Nunito SemiBold"/>
      <p:regular r:id="rId20"/>
      <p:bold r:id="rId21"/>
      <p:italic r:id="rId22"/>
      <p:boldItalic r:id="rId23"/>
    </p:embeddedFont>
    <p:embeddedFont>
      <p:font typeface="Nunito"/>
      <p:regular r:id="rId24"/>
      <p:bold r:id="rId25"/>
      <p:italic r:id="rId26"/>
      <p:boldItalic r:id="rId27"/>
    </p:embeddedFont>
    <p:embeddedFont>
      <p:font typeface="Nunito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SemiBold-regular.fntdata"/><Relationship Id="rId22" Type="http://schemas.openxmlformats.org/officeDocument/2006/relationships/font" Target="fonts/NunitoSemiBold-italic.fntdata"/><Relationship Id="rId21" Type="http://schemas.openxmlformats.org/officeDocument/2006/relationships/font" Target="fonts/NunitoSemiBold-bold.fntdata"/><Relationship Id="rId24" Type="http://schemas.openxmlformats.org/officeDocument/2006/relationships/font" Target="fonts/Nunito-regular.fntdata"/><Relationship Id="rId23" Type="http://schemas.openxmlformats.org/officeDocument/2006/relationships/font" Target="fonts/Nunito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NunitoLight-regular.fntdata"/><Relationship Id="rId27"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Ligh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Light-boldItalic.fntdata"/><Relationship Id="rId30" Type="http://schemas.openxmlformats.org/officeDocument/2006/relationships/font" Target="fonts/Nunito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30T10:33:20.030">
    <p:pos x="218" y="503"/>
    <p:text>This will be added to the options that are already there in that menu, which is cancel and create new task from canceled</p:text>
  </p:cm>
  <p:cm authorId="0" idx="2" dt="2020-10-30T10:33:20.030">
    <p:pos x="218" y="503"/>
    <p:text>Yeah, makes sense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0-30T10:33:52.098">
    <p:pos x="97" y="468"/>
    <p:text>We also need to store the total distance actually travelled per task, not just the estimate</p:text>
  </p:cm>
  <p:cm authorId="0" idx="4" dt="2020-10-30T10:33:52.098">
    <p:pos x="97" y="468"/>
    <p:text>But where we are using that?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5689316dc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a5689316dc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62a0e3c86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62a0e3c86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a62a0e3c86_0_5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9f3a8be3a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9f3a8be3a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9f3a8be3a6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62a0e3c86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62a0e3c86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a62a0e3c86_0_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62a0e3c86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62a0e3c86_0_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a62a0e3c86_0_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5689316dc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5689316dc_0_3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a5689316dc_0_3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5689316dc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5689316dc_0_3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a5689316dc_0_3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5689316dc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5689316dc_0_4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a5689316dc_0_40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62a0e3c8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62a0e3c8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a62a0e3c86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62a0e3c8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62a0e3c86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a62a0e3c86_0_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62a0e3c8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62a0e3c86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a62a0e3c86_0_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62a0e3c8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62a0e3c86_0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a62a0e3c86_0_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62a0e3c8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62a0e3c86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a62a0e3c86_0_3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12" name="Google Shape;12;p2"/>
          <p:cNvSpPr txBox="1"/>
          <p:nvPr>
            <p:ph type="title"/>
          </p:nvPr>
        </p:nvSpPr>
        <p:spPr>
          <a:xfrm>
            <a:off x="4693444" y="2053615"/>
            <a:ext cx="40272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2300"/>
              <a:buNone/>
              <a:defRPr sz="2300"/>
            </a:lvl1pPr>
            <a:lvl2pPr lvl="1" algn="l">
              <a:lnSpc>
                <a:spcPct val="90000"/>
              </a:lnSpc>
              <a:spcBef>
                <a:spcPts val="0"/>
              </a:spcBef>
              <a:spcAft>
                <a:spcPts val="0"/>
              </a:spcAft>
              <a:buSzPts val="2300"/>
              <a:buNone/>
              <a:defRPr sz="2300"/>
            </a:lvl2pPr>
            <a:lvl3pPr lvl="2" algn="l">
              <a:lnSpc>
                <a:spcPct val="90000"/>
              </a:lnSpc>
              <a:spcBef>
                <a:spcPts val="0"/>
              </a:spcBef>
              <a:spcAft>
                <a:spcPts val="0"/>
              </a:spcAft>
              <a:buSzPts val="2300"/>
              <a:buNone/>
              <a:defRPr sz="2300"/>
            </a:lvl3pPr>
            <a:lvl4pPr lvl="3" algn="l">
              <a:lnSpc>
                <a:spcPct val="90000"/>
              </a:lnSpc>
              <a:spcBef>
                <a:spcPts val="0"/>
              </a:spcBef>
              <a:spcAft>
                <a:spcPts val="0"/>
              </a:spcAft>
              <a:buSzPts val="2300"/>
              <a:buNone/>
              <a:defRPr sz="2300"/>
            </a:lvl4pPr>
            <a:lvl5pPr lvl="4" algn="l">
              <a:lnSpc>
                <a:spcPct val="90000"/>
              </a:lnSpc>
              <a:spcBef>
                <a:spcPts val="0"/>
              </a:spcBef>
              <a:spcAft>
                <a:spcPts val="0"/>
              </a:spcAft>
              <a:buSzPts val="2300"/>
              <a:buNone/>
              <a:defRPr sz="2300"/>
            </a:lvl5pPr>
            <a:lvl6pPr lvl="5" algn="l">
              <a:lnSpc>
                <a:spcPct val="90000"/>
              </a:lnSpc>
              <a:spcBef>
                <a:spcPts val="0"/>
              </a:spcBef>
              <a:spcAft>
                <a:spcPts val="0"/>
              </a:spcAft>
              <a:buSzPts val="2300"/>
              <a:buNone/>
              <a:defRPr sz="2300"/>
            </a:lvl6pPr>
            <a:lvl7pPr lvl="6" algn="l">
              <a:lnSpc>
                <a:spcPct val="90000"/>
              </a:lnSpc>
              <a:spcBef>
                <a:spcPts val="0"/>
              </a:spcBef>
              <a:spcAft>
                <a:spcPts val="0"/>
              </a:spcAft>
              <a:buSzPts val="2300"/>
              <a:buNone/>
              <a:defRPr sz="2300"/>
            </a:lvl7pPr>
            <a:lvl8pPr lvl="7" algn="l">
              <a:lnSpc>
                <a:spcPct val="90000"/>
              </a:lnSpc>
              <a:spcBef>
                <a:spcPts val="0"/>
              </a:spcBef>
              <a:spcAft>
                <a:spcPts val="0"/>
              </a:spcAft>
              <a:buSzPts val="2300"/>
              <a:buNone/>
              <a:defRPr sz="2300"/>
            </a:lvl8pPr>
            <a:lvl9pPr lvl="8" algn="l">
              <a:lnSpc>
                <a:spcPct val="90000"/>
              </a:lnSpc>
              <a:spcBef>
                <a:spcPts val="0"/>
              </a:spcBef>
              <a:spcAft>
                <a:spcPts val="0"/>
              </a:spcAft>
              <a:buSzPts val="2300"/>
              <a:buNone/>
              <a:defRPr sz="2300"/>
            </a:lvl9pPr>
          </a:lstStyle>
          <a:p/>
        </p:txBody>
      </p:sp>
      <p:pic>
        <p:nvPicPr>
          <p:cNvPr id="13" name="Google Shape;13;p2"/>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14" name="Google Shape;14;p2"/>
          <p:cNvSpPr txBox="1"/>
          <p:nvPr>
            <p:ph idx="1" type="subTitle"/>
          </p:nvPr>
        </p:nvSpPr>
        <p:spPr>
          <a:xfrm>
            <a:off x="4693443" y="2783527"/>
            <a:ext cx="40272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800"/>
              <a:buNone/>
              <a:defRPr/>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800"/>
              <a:buNone/>
              <a:defRPr sz="1800"/>
            </a:lvl4pPr>
            <a:lvl5pPr lvl="4" algn="ctr">
              <a:lnSpc>
                <a:spcPct val="90000"/>
              </a:lnSpc>
              <a:spcBef>
                <a:spcPts val="400"/>
              </a:spcBef>
              <a:spcAft>
                <a:spcPts val="0"/>
              </a:spcAft>
              <a:buClr>
                <a:schemeClr val="dk1"/>
              </a:buClr>
              <a:buSzPts val="1800"/>
              <a:buNone/>
              <a:defRPr sz="1800"/>
            </a:lvl5pPr>
            <a:lvl6pPr lvl="5" algn="ctr">
              <a:lnSpc>
                <a:spcPct val="90000"/>
              </a:lnSpc>
              <a:spcBef>
                <a:spcPts val="400"/>
              </a:spcBef>
              <a:spcAft>
                <a:spcPts val="0"/>
              </a:spcAft>
              <a:buClr>
                <a:schemeClr val="dk1"/>
              </a:buClr>
              <a:buSzPts val="1800"/>
              <a:buNone/>
              <a:defRPr sz="1800"/>
            </a:lvl6pPr>
            <a:lvl7pPr lvl="6" algn="ctr">
              <a:lnSpc>
                <a:spcPct val="90000"/>
              </a:lnSpc>
              <a:spcBef>
                <a:spcPts val="400"/>
              </a:spcBef>
              <a:spcAft>
                <a:spcPts val="0"/>
              </a:spcAft>
              <a:buClr>
                <a:schemeClr val="dk1"/>
              </a:buClr>
              <a:buSzPts val="1800"/>
              <a:buNone/>
              <a:defRPr sz="1800"/>
            </a:lvl7pPr>
            <a:lvl8pPr lvl="7" algn="ctr">
              <a:lnSpc>
                <a:spcPct val="90000"/>
              </a:lnSpc>
              <a:spcBef>
                <a:spcPts val="400"/>
              </a:spcBef>
              <a:spcAft>
                <a:spcPts val="0"/>
              </a:spcAft>
              <a:buClr>
                <a:schemeClr val="dk1"/>
              </a:buClr>
              <a:buSzPts val="1800"/>
              <a:buNone/>
              <a:defRPr sz="1800"/>
            </a:lvl8pPr>
            <a:lvl9pPr lvl="8" algn="ctr">
              <a:lnSpc>
                <a:spcPct val="90000"/>
              </a:lnSpc>
              <a:spcBef>
                <a:spcPts val="400"/>
              </a:spcBef>
              <a:spcAft>
                <a:spcPts val="0"/>
              </a:spcAft>
              <a:buClr>
                <a:schemeClr val="dk1"/>
              </a:buClr>
              <a:buSzPts val="1800"/>
              <a:buNone/>
              <a:defRPr sz="1800"/>
            </a:lvl9pPr>
          </a:lstStyle>
          <a:p/>
        </p:txBody>
      </p:sp>
      <p:grpSp>
        <p:nvGrpSpPr>
          <p:cNvPr id="15" name="Google Shape;15;p2"/>
          <p:cNvGrpSpPr/>
          <p:nvPr/>
        </p:nvGrpSpPr>
        <p:grpSpPr>
          <a:xfrm>
            <a:off x="0" y="-334"/>
            <a:ext cx="6070775" cy="5150357"/>
            <a:chOff x="0" y="-446"/>
            <a:chExt cx="8094367" cy="6867143"/>
          </a:xfrm>
        </p:grpSpPr>
        <p:pic>
          <p:nvPicPr>
            <p:cNvPr descr="Image" id="16" name="Google Shape;16;p2"/>
            <p:cNvPicPr preferRelativeResize="0"/>
            <p:nvPr/>
          </p:nvPicPr>
          <p:blipFill rotWithShape="1">
            <a:blip r:embed="rId4">
              <a:alphaModFix/>
            </a:blip>
            <a:srcRect b="369" l="0" r="0" t="0"/>
            <a:stretch/>
          </p:blipFill>
          <p:spPr>
            <a:xfrm>
              <a:off x="0" y="3695"/>
              <a:ext cx="8094367" cy="6858000"/>
            </a:xfrm>
            <a:prstGeom prst="rect">
              <a:avLst/>
            </a:prstGeom>
            <a:noFill/>
            <a:ln>
              <a:noFill/>
            </a:ln>
          </p:spPr>
        </p:pic>
        <p:pic>
          <p:nvPicPr>
            <p:cNvPr descr="Image" id="17" name="Google Shape;17;p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8" name="Google Shape;18;p2"/>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9" name="Google Shape;19;p2"/>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0" l="0" r="0" t="0"/>
          <a:stretch/>
        </p:blipFill>
        <p:spPr>
          <a:xfrm>
            <a:off x="-4762" y="0"/>
            <a:ext cx="9153525" cy="5146345"/>
          </a:xfrm>
          <a:prstGeom prst="rect">
            <a:avLst/>
          </a:prstGeom>
          <a:noFill/>
          <a:ln>
            <a:noFill/>
          </a:ln>
        </p:spPr>
      </p:pic>
      <p:pic>
        <p:nvPicPr>
          <p:cNvPr descr="Image" id="88" name="Google Shape;88;p1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9" name="Google Shape;89;p1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0" name="Google Shape;90;p11"/>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1" name="Google Shape;91;p1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2" name="Google Shape;92;p1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3" name="Google Shape;93;p11"/>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96" name="Google Shape;96;p1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7" name="Google Shape;97;p1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8" name="Google Shape;98;p12"/>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9" name="Google Shape;99;p1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0" name="Google Shape;100;p1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1" name="Google Shape;101;p12"/>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04" name="Google Shape;104;p1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5" name="Google Shape;105;p1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6" name="Google Shape;106;p13"/>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7" name="Google Shape;107;p1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8" name="Google Shape;108;p1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9" name="Google Shape;109;p1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12" name="Google Shape;112;p14"/>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113" name="Google Shape;113;p14"/>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14" name="Google Shape;114;p14"/>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5" name="Google Shape;115;p14"/>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16" name="Google Shape;116;p14"/>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17" name="Google Shape;117;p14"/>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18" name="Google Shape;118;p14"/>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9" name="Google Shape;119;p14"/>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20" name="Google Shape;120;p14"/>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21" name="Google Shape;121;p14"/>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22" name="Google Shape;122;p14"/>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26" name="Google Shape;126;p15"/>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27" name="Google Shape;127;p15"/>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28" name="Google Shape;128;p15"/>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29" name="Google Shape;129;p15"/>
          <p:cNvSpPr txBox="1"/>
          <p:nvPr/>
        </p:nvSpPr>
        <p:spPr>
          <a:xfrm>
            <a:off x="7285584" y="2062494"/>
            <a:ext cx="1495500"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30" name="Google Shape;130;p15"/>
          <p:cNvSpPr txBox="1"/>
          <p:nvPr/>
        </p:nvSpPr>
        <p:spPr>
          <a:xfrm>
            <a:off x="5336068" y="2062494"/>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31" name="Google Shape;131;p15"/>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2" name="Google Shape;132;p15"/>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33" name="Google Shape;133;p15"/>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4" name="Shape 134"/>
        <p:cNvGrpSpPr/>
        <p:nvPr/>
      </p:nvGrpSpPr>
      <p:grpSpPr>
        <a:xfrm>
          <a:off x="0" y="0"/>
          <a:ext cx="0" cy="0"/>
          <a:chOff x="0" y="0"/>
          <a:chExt cx="0" cy="0"/>
        </a:xfrm>
      </p:grpSpPr>
      <p:pic>
        <p:nvPicPr>
          <p:cNvPr descr="Image" id="135" name="Google Shape;135;p16"/>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36" name="Google Shape;136;p1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37" name="Google Shape;137;p16"/>
          <p:cNvSpPr txBox="1"/>
          <p:nvPr>
            <p:ph idx="1" type="subTitle"/>
          </p:nvPr>
        </p:nvSpPr>
        <p:spPr>
          <a:xfrm>
            <a:off x="5142323" y="1864916"/>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8" name="Google Shape;138;p1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6132375" y="4944038"/>
            <a:ext cx="3011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142" name="Google Shape;142;p17"/>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43" name="Google Shape;143;p17"/>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144" name="Google Shape;144;p17"/>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45" name="Google Shape;145;p17"/>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6" name="Google Shape;146;p17"/>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47" name="Google Shape;147;p17"/>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48" name="Shape 148"/>
        <p:cNvGrpSpPr/>
        <p:nvPr/>
      </p:nvGrpSpPr>
      <p:grpSpPr>
        <a:xfrm>
          <a:off x="0" y="0"/>
          <a:ext cx="0" cy="0"/>
          <a:chOff x="0" y="0"/>
          <a:chExt cx="0" cy="0"/>
        </a:xfrm>
      </p:grpSpPr>
      <p:pic>
        <p:nvPicPr>
          <p:cNvPr descr="Image" id="149" name="Google Shape;149;p18"/>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50" name="Google Shape;150;p18"/>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51" name="Google Shape;151;p18"/>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52" name="Google Shape;152;p18"/>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pic>
        <p:nvPicPr>
          <p:cNvPr descr="Image" id="153" name="Google Shape;153;p18"/>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sp>
        <p:nvSpPr>
          <p:cNvPr id="154" name="Google Shape;154;p18"/>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2019 KOKO Networks Limited – Proprietary &amp; Confidential </a:t>
            </a:r>
            <a:endParaRPr sz="1100"/>
          </a:p>
        </p:txBody>
      </p:sp>
      <p:cxnSp>
        <p:nvCxnSpPr>
          <p:cNvPr id="155" name="Google Shape;155;p18"/>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56" name="Google Shape;156;p18"/>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7" name="Shape 157"/>
        <p:cNvGrpSpPr/>
        <p:nvPr/>
      </p:nvGrpSpPr>
      <p:grpSpPr>
        <a:xfrm>
          <a:off x="0" y="0"/>
          <a:ext cx="0" cy="0"/>
          <a:chOff x="0" y="0"/>
          <a:chExt cx="0" cy="0"/>
        </a:xfrm>
      </p:grpSpPr>
      <p:sp>
        <p:nvSpPr>
          <p:cNvPr id="158" name="Google Shape;158;p19"/>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9" name="Google Shape;159;p19"/>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60" name="Google Shape;160;p19"/>
          <p:cNvSpPr txBox="1"/>
          <p:nvPr>
            <p:ph idx="12" type="sldNum"/>
          </p:nvPr>
        </p:nvSpPr>
        <p:spPr>
          <a:xfrm>
            <a:off x="8472458" y="4663217"/>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0"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2" name="Google Shape;22;p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23" name="Google Shape;23;p3"/>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4" name="Google Shape;24;p3"/>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25" name="Google Shape;25;p3"/>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26" name="Google Shape;26;p3"/>
          <p:cNvSpPr txBox="1"/>
          <p:nvPr/>
        </p:nvSpPr>
        <p:spPr>
          <a:xfrm>
            <a:off x="5473153"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27" name="Google Shape;27;p3"/>
          <p:cNvSpPr txBox="1"/>
          <p:nvPr>
            <p:ph idx="1" type="subTitle"/>
          </p:nvPr>
        </p:nvSpPr>
        <p:spPr>
          <a:xfrm>
            <a:off x="5473144" y="2146519"/>
            <a:ext cx="3326700" cy="2671500"/>
          </a:xfrm>
          <a:prstGeom prst="rect">
            <a:avLst/>
          </a:prstGeom>
        </p:spPr>
        <p:txBody>
          <a:bodyPr anchorCtr="0" anchor="t" bIns="34275" lIns="68575" spcFirstLastPara="1" rIns="68575" wrap="square" tIns="34275">
            <a:noAutofit/>
          </a:bodyPr>
          <a:lstStyle>
            <a:lvl1pPr lvl="0">
              <a:spcBef>
                <a:spcPts val="800"/>
              </a:spcBef>
              <a:spcAft>
                <a:spcPts val="0"/>
              </a:spcAft>
              <a:buNone/>
              <a:defRPr/>
            </a:lvl1pPr>
            <a:lvl2pPr lvl="1">
              <a:spcBef>
                <a:spcPts val="800"/>
              </a:spcBef>
              <a:spcAft>
                <a:spcPts val="0"/>
              </a:spcAft>
              <a:buNone/>
              <a:defRPr/>
            </a:lvl2pPr>
            <a:lvl3pPr lvl="2">
              <a:spcBef>
                <a:spcPts val="800"/>
              </a:spcBef>
              <a:spcAft>
                <a:spcPts val="0"/>
              </a:spcAft>
              <a:buNone/>
              <a:defRPr/>
            </a:lvl3pPr>
            <a:lvl4pPr lvl="3">
              <a:spcBef>
                <a:spcPts val="800"/>
              </a:spcBef>
              <a:spcAft>
                <a:spcPts val="0"/>
              </a:spcAft>
              <a:buNone/>
              <a:defRPr/>
            </a:lvl4pPr>
            <a:lvl5pPr lvl="4">
              <a:spcBef>
                <a:spcPts val="800"/>
              </a:spcBef>
              <a:spcAft>
                <a:spcPts val="0"/>
              </a:spcAft>
              <a:buNone/>
              <a:defRPr/>
            </a:lvl5pPr>
            <a:lvl6pPr lvl="5">
              <a:spcBef>
                <a:spcPts val="800"/>
              </a:spcBef>
              <a:spcAft>
                <a:spcPts val="0"/>
              </a:spcAft>
              <a:buNone/>
              <a:defRPr/>
            </a:lvl6pPr>
            <a:lvl7pPr lvl="6">
              <a:spcBef>
                <a:spcPts val="800"/>
              </a:spcBef>
              <a:spcAft>
                <a:spcPts val="0"/>
              </a:spcAft>
              <a:buNone/>
              <a:defRPr/>
            </a:lvl7pPr>
            <a:lvl8pPr lvl="7">
              <a:spcBef>
                <a:spcPts val="800"/>
              </a:spcBef>
              <a:spcAft>
                <a:spcPts val="0"/>
              </a:spcAft>
              <a:buNone/>
              <a:defRPr/>
            </a:lvl8pPr>
            <a:lvl9pPr lvl="8">
              <a:spcBef>
                <a:spcPts val="8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8" name="Shape 28"/>
        <p:cNvGrpSpPr/>
        <p:nvPr/>
      </p:nvGrpSpPr>
      <p:grpSpPr>
        <a:xfrm>
          <a:off x="0" y="0"/>
          <a:ext cx="0" cy="0"/>
          <a:chOff x="0" y="0"/>
          <a:chExt cx="0" cy="0"/>
        </a:xfrm>
      </p:grpSpPr>
      <p:pic>
        <p:nvPicPr>
          <p:cNvPr descr="Image" id="29" name="Google Shape;29;p4"/>
          <p:cNvPicPr preferRelativeResize="0"/>
          <p:nvPr/>
        </p:nvPicPr>
        <p:blipFill rotWithShape="1">
          <a:blip r:embed="rId2">
            <a:alphaModFix/>
          </a:blip>
          <a:srcRect b="0" l="0" r="0" t="0"/>
          <a:stretch/>
        </p:blipFill>
        <p:spPr>
          <a:xfrm rot="10800000">
            <a:off x="8645041" y="4800601"/>
            <a:ext cx="505192" cy="342899"/>
          </a:xfrm>
          <a:prstGeom prst="rect">
            <a:avLst/>
          </a:prstGeom>
          <a:noFill/>
          <a:ln>
            <a:noFill/>
          </a:ln>
        </p:spPr>
      </p:pic>
      <p:pic>
        <p:nvPicPr>
          <p:cNvPr descr="Image" id="30" name="Google Shape;30;p4"/>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31" name="Google Shape;31;p4"/>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32" name="Google Shape;32;p4"/>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33" name="Google Shape;33;p4"/>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sz="24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34" name="Google Shape;34;p4"/>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
        <p:nvSpPr>
          <p:cNvPr id="35" name="Google Shape;35;p4"/>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36" name="Google Shape;36;p4"/>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37" name="Google Shape;37;p4"/>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lvl1pPr lvl="0" algn="ctr">
              <a:buNone/>
              <a:defRPr b="1" sz="1100">
                <a:solidFill>
                  <a:srgbClr val="FFFFFF"/>
                </a:solidFill>
                <a:latin typeface="Nunito"/>
                <a:ea typeface="Nunito"/>
                <a:cs typeface="Nunito"/>
                <a:sym typeface="Nunito"/>
              </a:defRPr>
            </a:lvl1pPr>
            <a:lvl2pPr lvl="1" algn="ctr">
              <a:buNone/>
              <a:defRPr b="1" sz="1100">
                <a:solidFill>
                  <a:srgbClr val="FFFFFF"/>
                </a:solidFill>
                <a:latin typeface="Nunito"/>
                <a:ea typeface="Nunito"/>
                <a:cs typeface="Nunito"/>
                <a:sym typeface="Nunito"/>
              </a:defRPr>
            </a:lvl2pPr>
            <a:lvl3pPr lvl="2" algn="ctr">
              <a:buNone/>
              <a:defRPr b="1" sz="1100">
                <a:solidFill>
                  <a:srgbClr val="FFFFFF"/>
                </a:solidFill>
                <a:latin typeface="Nunito"/>
                <a:ea typeface="Nunito"/>
                <a:cs typeface="Nunito"/>
                <a:sym typeface="Nunito"/>
              </a:defRPr>
            </a:lvl3pPr>
            <a:lvl4pPr lvl="3" algn="ctr">
              <a:buNone/>
              <a:defRPr b="1" sz="1100">
                <a:solidFill>
                  <a:srgbClr val="FFFFFF"/>
                </a:solidFill>
                <a:latin typeface="Nunito"/>
                <a:ea typeface="Nunito"/>
                <a:cs typeface="Nunito"/>
                <a:sym typeface="Nunito"/>
              </a:defRPr>
            </a:lvl4pPr>
            <a:lvl5pPr lvl="4" algn="ctr">
              <a:buNone/>
              <a:defRPr b="1" sz="1100">
                <a:solidFill>
                  <a:srgbClr val="FFFFFF"/>
                </a:solidFill>
                <a:latin typeface="Nunito"/>
                <a:ea typeface="Nunito"/>
                <a:cs typeface="Nunito"/>
                <a:sym typeface="Nunito"/>
              </a:defRPr>
            </a:lvl5pPr>
            <a:lvl6pPr lvl="5" algn="ctr">
              <a:buNone/>
              <a:defRPr b="1" sz="1100">
                <a:solidFill>
                  <a:srgbClr val="FFFFFF"/>
                </a:solidFill>
                <a:latin typeface="Nunito"/>
                <a:ea typeface="Nunito"/>
                <a:cs typeface="Nunito"/>
                <a:sym typeface="Nunito"/>
              </a:defRPr>
            </a:lvl6pPr>
            <a:lvl7pPr lvl="6" algn="ctr">
              <a:buNone/>
              <a:defRPr b="1" sz="1100">
                <a:solidFill>
                  <a:srgbClr val="FFFFFF"/>
                </a:solidFill>
                <a:latin typeface="Nunito"/>
                <a:ea typeface="Nunito"/>
                <a:cs typeface="Nunito"/>
                <a:sym typeface="Nunito"/>
              </a:defRPr>
            </a:lvl7pPr>
            <a:lvl8pPr lvl="7" algn="ctr">
              <a:buNone/>
              <a:defRPr b="1" sz="1100">
                <a:solidFill>
                  <a:srgbClr val="FFFFFF"/>
                </a:solidFill>
                <a:latin typeface="Nunito"/>
                <a:ea typeface="Nunito"/>
                <a:cs typeface="Nunito"/>
                <a:sym typeface="Nunito"/>
              </a:defRPr>
            </a:lvl8pPr>
            <a:lvl9pPr lvl="8"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40" name="Google Shape;40;p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1" name="Google Shape;41;p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2" name="Google Shape;42;p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3" name="Google Shape;43;p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800"/>
              <a:buFont typeface="Nunito"/>
              <a:buNone/>
              <a:defRPr b="1" sz="1800">
                <a:latin typeface="Nunito"/>
                <a:ea typeface="Nunito"/>
                <a:cs typeface="Nunito"/>
                <a:sym typeface="Nunito"/>
              </a:defRPr>
            </a:lvl1pPr>
            <a:lvl2pPr lvl="1" algn="l">
              <a:lnSpc>
                <a:spcPct val="90000"/>
              </a:lnSpc>
              <a:spcBef>
                <a:spcPts val="0"/>
              </a:spcBef>
              <a:spcAft>
                <a:spcPts val="0"/>
              </a:spcAft>
              <a:buSzPts val="1800"/>
              <a:buFont typeface="Nunito"/>
              <a:buNone/>
              <a:defRPr b="1" sz="1800">
                <a:latin typeface="Nunito"/>
                <a:ea typeface="Nunito"/>
                <a:cs typeface="Nunito"/>
                <a:sym typeface="Nunito"/>
              </a:defRPr>
            </a:lvl2pPr>
            <a:lvl3pPr lvl="2" algn="l">
              <a:lnSpc>
                <a:spcPct val="90000"/>
              </a:lnSpc>
              <a:spcBef>
                <a:spcPts val="0"/>
              </a:spcBef>
              <a:spcAft>
                <a:spcPts val="0"/>
              </a:spcAft>
              <a:buSzPts val="1800"/>
              <a:buFont typeface="Nunito"/>
              <a:buNone/>
              <a:defRPr b="1" sz="1800">
                <a:latin typeface="Nunito"/>
                <a:ea typeface="Nunito"/>
                <a:cs typeface="Nunito"/>
                <a:sym typeface="Nunito"/>
              </a:defRPr>
            </a:lvl3pPr>
            <a:lvl4pPr lvl="3" algn="l">
              <a:lnSpc>
                <a:spcPct val="90000"/>
              </a:lnSpc>
              <a:spcBef>
                <a:spcPts val="0"/>
              </a:spcBef>
              <a:spcAft>
                <a:spcPts val="0"/>
              </a:spcAft>
              <a:buSzPts val="1800"/>
              <a:buFont typeface="Nunito"/>
              <a:buNone/>
              <a:defRPr b="1" sz="1800">
                <a:latin typeface="Nunito"/>
                <a:ea typeface="Nunito"/>
                <a:cs typeface="Nunito"/>
                <a:sym typeface="Nunito"/>
              </a:defRPr>
            </a:lvl4pPr>
            <a:lvl5pPr lvl="4" algn="l">
              <a:lnSpc>
                <a:spcPct val="90000"/>
              </a:lnSpc>
              <a:spcBef>
                <a:spcPts val="0"/>
              </a:spcBef>
              <a:spcAft>
                <a:spcPts val="0"/>
              </a:spcAft>
              <a:buSzPts val="1800"/>
              <a:buFont typeface="Nunito"/>
              <a:buNone/>
              <a:defRPr b="1" sz="1800">
                <a:latin typeface="Nunito"/>
                <a:ea typeface="Nunito"/>
                <a:cs typeface="Nunito"/>
                <a:sym typeface="Nunito"/>
              </a:defRPr>
            </a:lvl5pPr>
            <a:lvl6pPr lvl="5" algn="l">
              <a:lnSpc>
                <a:spcPct val="90000"/>
              </a:lnSpc>
              <a:spcBef>
                <a:spcPts val="0"/>
              </a:spcBef>
              <a:spcAft>
                <a:spcPts val="0"/>
              </a:spcAft>
              <a:buSzPts val="1800"/>
              <a:buFont typeface="Nunito"/>
              <a:buNone/>
              <a:defRPr b="1" sz="1800">
                <a:latin typeface="Nunito"/>
                <a:ea typeface="Nunito"/>
                <a:cs typeface="Nunito"/>
                <a:sym typeface="Nunito"/>
              </a:defRPr>
            </a:lvl6pPr>
            <a:lvl7pPr lvl="6" algn="l">
              <a:lnSpc>
                <a:spcPct val="90000"/>
              </a:lnSpc>
              <a:spcBef>
                <a:spcPts val="0"/>
              </a:spcBef>
              <a:spcAft>
                <a:spcPts val="0"/>
              </a:spcAft>
              <a:buSzPts val="1800"/>
              <a:buFont typeface="Nunito"/>
              <a:buNone/>
              <a:defRPr b="1" sz="1800">
                <a:latin typeface="Nunito"/>
                <a:ea typeface="Nunito"/>
                <a:cs typeface="Nunito"/>
                <a:sym typeface="Nunito"/>
              </a:defRPr>
            </a:lvl7pPr>
            <a:lvl8pPr lvl="7" algn="l">
              <a:lnSpc>
                <a:spcPct val="90000"/>
              </a:lnSpc>
              <a:spcBef>
                <a:spcPts val="0"/>
              </a:spcBef>
              <a:spcAft>
                <a:spcPts val="0"/>
              </a:spcAft>
              <a:buSzPts val="1800"/>
              <a:buFont typeface="Nunito"/>
              <a:buNone/>
              <a:defRPr b="1" sz="1800">
                <a:latin typeface="Nunito"/>
                <a:ea typeface="Nunito"/>
                <a:cs typeface="Nunito"/>
                <a:sym typeface="Nunito"/>
              </a:defRPr>
            </a:lvl8pPr>
            <a:lvl9pPr lvl="8"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44" name="Google Shape;44;p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400"/>
              <a:buNone/>
              <a:defRPr sz="14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400"/>
              <a:buNone/>
              <a:defRPr/>
            </a:lvl4pPr>
            <a:lvl5pPr lvl="4" algn="ctr">
              <a:lnSpc>
                <a:spcPct val="90000"/>
              </a:lnSpc>
              <a:spcBef>
                <a:spcPts val="400"/>
              </a:spcBef>
              <a:spcAft>
                <a:spcPts val="0"/>
              </a:spcAft>
              <a:buClr>
                <a:schemeClr val="dk1"/>
              </a:buClr>
              <a:buSzPts val="1400"/>
              <a:buNone/>
              <a:defRPr/>
            </a:lvl5pPr>
            <a:lvl6pPr lvl="5" algn="ctr">
              <a:lnSpc>
                <a:spcPct val="90000"/>
              </a:lnSpc>
              <a:spcBef>
                <a:spcPts val="400"/>
              </a:spcBef>
              <a:spcAft>
                <a:spcPts val="0"/>
              </a:spcAft>
              <a:buClr>
                <a:schemeClr val="dk1"/>
              </a:buClr>
              <a:buSzPts val="1400"/>
              <a:buNone/>
              <a:defRPr/>
            </a:lvl6pPr>
            <a:lvl7pPr lvl="6" algn="ctr">
              <a:lnSpc>
                <a:spcPct val="90000"/>
              </a:lnSpc>
              <a:spcBef>
                <a:spcPts val="400"/>
              </a:spcBef>
              <a:spcAft>
                <a:spcPts val="0"/>
              </a:spcAft>
              <a:buClr>
                <a:schemeClr val="dk1"/>
              </a:buClr>
              <a:buSzPts val="1400"/>
              <a:buNone/>
              <a:defRPr/>
            </a:lvl7pPr>
            <a:lvl8pPr lvl="7" algn="ctr">
              <a:lnSpc>
                <a:spcPct val="90000"/>
              </a:lnSpc>
              <a:spcBef>
                <a:spcPts val="400"/>
              </a:spcBef>
              <a:spcAft>
                <a:spcPts val="0"/>
              </a:spcAft>
              <a:buClr>
                <a:schemeClr val="dk1"/>
              </a:buClr>
              <a:buSzPts val="1400"/>
              <a:buNone/>
              <a:defRPr/>
            </a:lvl8pPr>
            <a:lvl9pPr lvl="8" algn="ctr">
              <a:lnSpc>
                <a:spcPct val="90000"/>
              </a:lnSpc>
              <a:spcBef>
                <a:spcPts val="400"/>
              </a:spcBef>
              <a:spcAft>
                <a:spcPts val="0"/>
              </a:spcAft>
              <a:buClr>
                <a:schemeClr val="dk1"/>
              </a:buClr>
              <a:buSzPts val="1400"/>
              <a:buNone/>
              <a:defRPr/>
            </a:lvl9pPr>
          </a:lstStyle>
          <a:p/>
        </p:txBody>
      </p:sp>
      <p:sp>
        <p:nvSpPr>
          <p:cNvPr id="45" name="Google Shape;45;p5"/>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48" name="Google Shape;48;p6"/>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9" name="Google Shape;49;p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50" name="Google Shape;50;p6"/>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1" name="Google Shape;51;p6"/>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52" name="Google Shape;52;p6"/>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53" name="Google Shape;53;p6"/>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4"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56" name="Google Shape;56;p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7" name="Google Shape;57;p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58" name="Google Shape;58;p7"/>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9" name="Google Shape;59;p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60" name="Google Shape;60;p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61" name="Google Shape;61;p7"/>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2"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64" name="Google Shape;64;p8"/>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65" name="Google Shape;65;p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66" name="Google Shape;66;p8"/>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7" name="Google Shape;67;p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68" name="Google Shape;68;p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69" name="Google Shape;69;p8"/>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0"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72" name="Google Shape;72;p9"/>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73" name="Google Shape;73;p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74" name="Google Shape;74;p9"/>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75" name="Google Shape;75;p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76" name="Google Shape;76;p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77" name="Google Shape;77;p9"/>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78" name="Shape 78"/>
        <p:cNvGrpSpPr/>
        <p:nvPr/>
      </p:nvGrpSpPr>
      <p:grpSpPr>
        <a:xfrm>
          <a:off x="0" y="0"/>
          <a:ext cx="0" cy="0"/>
          <a:chOff x="0" y="0"/>
          <a:chExt cx="0" cy="0"/>
        </a:xfrm>
      </p:grpSpPr>
      <p:pic>
        <p:nvPicPr>
          <p:cNvPr id="79" name="Google Shape;79;p10"/>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80" name="Google Shape;80;p1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1" name="Google Shape;81;p1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2" name="Google Shape;82;p1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3" name="Google Shape;83;p1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4" name="Google Shape;84;p1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85" name="Google Shape;85;p10"/>
          <p:cNvSpPr txBox="1"/>
          <p:nvPr/>
        </p:nvSpPr>
        <p:spPr>
          <a:xfrm>
            <a:off x="0" y="4942819"/>
            <a:ext cx="3014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7" name="Google Shape;7;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8" name="Google Shape;8;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lvl="0" algn="r">
              <a:buNone/>
              <a:defRPr sz="1000">
                <a:solidFill>
                  <a:schemeClr val="dk1"/>
                </a:solidFill>
                <a:latin typeface="Nunito SemiBold"/>
                <a:ea typeface="Nunito SemiBold"/>
                <a:cs typeface="Nunito SemiBold"/>
                <a:sym typeface="Nunito SemiBold"/>
              </a:defRPr>
            </a:lvl1pPr>
            <a:lvl2pPr lvl="1" algn="r">
              <a:buNone/>
              <a:defRPr sz="1000">
                <a:solidFill>
                  <a:schemeClr val="dk1"/>
                </a:solidFill>
                <a:latin typeface="Nunito SemiBold"/>
                <a:ea typeface="Nunito SemiBold"/>
                <a:cs typeface="Nunito SemiBold"/>
                <a:sym typeface="Nunito SemiBold"/>
              </a:defRPr>
            </a:lvl2pPr>
            <a:lvl3pPr lvl="2" algn="r">
              <a:buNone/>
              <a:defRPr sz="1000">
                <a:solidFill>
                  <a:schemeClr val="dk1"/>
                </a:solidFill>
                <a:latin typeface="Nunito SemiBold"/>
                <a:ea typeface="Nunito SemiBold"/>
                <a:cs typeface="Nunito SemiBold"/>
                <a:sym typeface="Nunito SemiBold"/>
              </a:defRPr>
            </a:lvl3pPr>
            <a:lvl4pPr lvl="3" algn="r">
              <a:buNone/>
              <a:defRPr sz="1000">
                <a:solidFill>
                  <a:schemeClr val="dk1"/>
                </a:solidFill>
                <a:latin typeface="Nunito SemiBold"/>
                <a:ea typeface="Nunito SemiBold"/>
                <a:cs typeface="Nunito SemiBold"/>
                <a:sym typeface="Nunito SemiBold"/>
              </a:defRPr>
            </a:lvl4pPr>
            <a:lvl5pPr lvl="4" algn="r">
              <a:buNone/>
              <a:defRPr sz="1000">
                <a:solidFill>
                  <a:schemeClr val="dk1"/>
                </a:solidFill>
                <a:latin typeface="Nunito SemiBold"/>
                <a:ea typeface="Nunito SemiBold"/>
                <a:cs typeface="Nunito SemiBold"/>
                <a:sym typeface="Nunito SemiBold"/>
              </a:defRPr>
            </a:lvl5pPr>
            <a:lvl6pPr lvl="5" algn="r">
              <a:buNone/>
              <a:defRPr sz="1000">
                <a:solidFill>
                  <a:schemeClr val="dk1"/>
                </a:solidFill>
                <a:latin typeface="Nunito SemiBold"/>
                <a:ea typeface="Nunito SemiBold"/>
                <a:cs typeface="Nunito SemiBold"/>
                <a:sym typeface="Nunito SemiBold"/>
              </a:defRPr>
            </a:lvl6pPr>
            <a:lvl7pPr lvl="6" algn="r">
              <a:buNone/>
              <a:defRPr sz="1000">
                <a:solidFill>
                  <a:schemeClr val="dk1"/>
                </a:solidFill>
                <a:latin typeface="Nunito SemiBold"/>
                <a:ea typeface="Nunito SemiBold"/>
                <a:cs typeface="Nunito SemiBold"/>
                <a:sym typeface="Nunito SemiBold"/>
              </a:defRPr>
            </a:lvl7pPr>
            <a:lvl8pPr lvl="7" algn="r">
              <a:buNone/>
              <a:defRPr sz="1000">
                <a:solidFill>
                  <a:schemeClr val="dk1"/>
                </a:solidFill>
                <a:latin typeface="Nunito SemiBold"/>
                <a:ea typeface="Nunito SemiBold"/>
                <a:cs typeface="Nunito SemiBold"/>
                <a:sym typeface="Nunito SemiBold"/>
              </a:defRPr>
            </a:lvl8pPr>
            <a:lvl9pPr lvl="8"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xd.adobe.com/view/e6540eca-a94e-4669-a018-0260d90c64f1-b307/?fullscre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txBox="1"/>
          <p:nvPr>
            <p:ph type="title"/>
          </p:nvPr>
        </p:nvSpPr>
        <p:spPr>
          <a:xfrm>
            <a:off x="4693444" y="1916831"/>
            <a:ext cx="4027200" cy="696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SIFL - Technical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Backend Changes</a:t>
            </a:r>
            <a:endParaRPr/>
          </a:p>
        </p:txBody>
      </p:sp>
      <p:sp>
        <p:nvSpPr>
          <p:cNvPr id="245" name="Google Shape;245;p29"/>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46" name="Google Shape;246;p29"/>
          <p:cNvSpPr txBox="1"/>
          <p:nvPr/>
        </p:nvSpPr>
        <p:spPr>
          <a:xfrm>
            <a:off x="155350" y="743500"/>
            <a:ext cx="8888700" cy="40572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None/>
            </a:pPr>
            <a:r>
              <a:rPr lang="en" sz="1900">
                <a:solidFill>
                  <a:schemeClr val="dk1"/>
                </a:solidFill>
                <a:latin typeface="Nunito SemiBold"/>
                <a:ea typeface="Nunito SemiBold"/>
                <a:cs typeface="Nunito SemiBold"/>
                <a:sym typeface="Nunito SemiBold"/>
              </a:rPr>
              <a:t>Distance </a:t>
            </a:r>
            <a:r>
              <a:rPr lang="en" sz="1900">
                <a:solidFill>
                  <a:schemeClr val="dk1"/>
                </a:solidFill>
                <a:latin typeface="Nunito SemiBold"/>
                <a:ea typeface="Nunito SemiBold"/>
                <a:cs typeface="Nunito SemiBold"/>
                <a:sym typeface="Nunito SemiBold"/>
              </a:rPr>
              <a:t>of Task</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 sz="1900">
                <a:solidFill>
                  <a:schemeClr val="dk1"/>
                </a:solidFill>
                <a:latin typeface="Nunito SemiBold"/>
                <a:ea typeface="Nunito SemiBold"/>
                <a:cs typeface="Nunito SemiBold"/>
                <a:sym typeface="Nunito SemiBold"/>
              </a:rPr>
              <a:t>Postgres Table Schema</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Clr>
                <a:schemeClr val="dk1"/>
              </a:buClr>
              <a:buSzPts val="1100"/>
              <a:buFont typeface="Arial"/>
              <a:buNone/>
            </a:pPr>
            <a:r>
              <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None/>
            </a:pPr>
            <a:r>
              <a:rPr lang="en">
                <a:solidFill>
                  <a:schemeClr val="dk1"/>
                </a:solidFill>
                <a:latin typeface="Nunito"/>
                <a:ea typeface="Nunito"/>
                <a:cs typeface="Nunito"/>
                <a:sym typeface="Nunito"/>
              </a:rPr>
              <a:t>Table Name: field_system_route_distance</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
                <a:solidFill>
                  <a:schemeClr val="dk1"/>
                </a:solidFill>
                <a:latin typeface="Nunito"/>
                <a:ea typeface="Nunito"/>
                <a:cs typeface="Nunito"/>
                <a:sym typeface="Nunito"/>
              </a:rPr>
              <a:t>Columns: source_field_system, source_id, destination_field_system, destination_id, distance_in_meters, distance_refreshed_at </a:t>
            </a:r>
            <a:endParaRPr>
              <a:solidFill>
                <a:schemeClr val="dk1"/>
              </a:solidFill>
              <a:latin typeface="Nunito"/>
              <a:ea typeface="Nunito"/>
              <a:cs typeface="Nunito"/>
              <a:sym typeface="Nunito"/>
            </a:endParaRPr>
          </a:p>
          <a:p>
            <a:pPr indent="0" lvl="0" marL="45720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p:txBody>
      </p:sp>
      <p:sp>
        <p:nvSpPr>
          <p:cNvPr id="247" name="Google Shape;247;p29"/>
          <p:cNvSpPr/>
          <p:nvPr/>
        </p:nvSpPr>
        <p:spPr>
          <a:xfrm>
            <a:off x="900125" y="2067750"/>
            <a:ext cx="541800" cy="45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UI</a:t>
            </a:r>
            <a:endParaRPr/>
          </a:p>
        </p:txBody>
      </p:sp>
      <p:sp>
        <p:nvSpPr>
          <p:cNvPr id="248" name="Google Shape;248;p29"/>
          <p:cNvSpPr/>
          <p:nvPr/>
        </p:nvSpPr>
        <p:spPr>
          <a:xfrm>
            <a:off x="2298225" y="2067750"/>
            <a:ext cx="1233300" cy="45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KOKO Core</a:t>
            </a:r>
            <a:endParaRPr/>
          </a:p>
        </p:txBody>
      </p:sp>
      <p:cxnSp>
        <p:nvCxnSpPr>
          <p:cNvPr id="249" name="Google Shape;249;p29"/>
          <p:cNvCxnSpPr>
            <a:stCxn id="247" idx="3"/>
            <a:endCxn id="248" idx="1"/>
          </p:cNvCxnSpPr>
          <p:nvPr/>
        </p:nvCxnSpPr>
        <p:spPr>
          <a:xfrm>
            <a:off x="1441925" y="2294250"/>
            <a:ext cx="856200" cy="0"/>
          </a:xfrm>
          <a:prstGeom prst="straightConnector1">
            <a:avLst/>
          </a:prstGeom>
          <a:noFill/>
          <a:ln cap="flat" cmpd="sng" w="9525">
            <a:solidFill>
              <a:schemeClr val="dk2"/>
            </a:solidFill>
            <a:prstDash val="solid"/>
            <a:round/>
            <a:headEnd len="med" w="med" type="none"/>
            <a:tailEnd len="med" w="med" type="triangle"/>
          </a:ln>
        </p:spPr>
      </p:cxnSp>
      <p:sp>
        <p:nvSpPr>
          <p:cNvPr id="250" name="Google Shape;250;p29"/>
          <p:cNvSpPr/>
          <p:nvPr/>
        </p:nvSpPr>
        <p:spPr>
          <a:xfrm>
            <a:off x="5169800" y="1978950"/>
            <a:ext cx="771900" cy="6306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postgres</a:t>
            </a:r>
            <a:endParaRPr sz="1100"/>
          </a:p>
        </p:txBody>
      </p:sp>
      <p:sp>
        <p:nvSpPr>
          <p:cNvPr id="251" name="Google Shape;251;p29"/>
          <p:cNvSpPr/>
          <p:nvPr/>
        </p:nvSpPr>
        <p:spPr>
          <a:xfrm>
            <a:off x="7257825" y="1899000"/>
            <a:ext cx="1137000" cy="7905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Google routes</a:t>
            </a:r>
            <a:endParaRPr/>
          </a:p>
        </p:txBody>
      </p:sp>
      <p:cxnSp>
        <p:nvCxnSpPr>
          <p:cNvPr id="252" name="Google Shape;252;p29"/>
          <p:cNvCxnSpPr>
            <a:stCxn id="248" idx="3"/>
            <a:endCxn id="250" idx="2"/>
          </p:cNvCxnSpPr>
          <p:nvPr/>
        </p:nvCxnSpPr>
        <p:spPr>
          <a:xfrm>
            <a:off x="3531525" y="2294250"/>
            <a:ext cx="1638300" cy="0"/>
          </a:xfrm>
          <a:prstGeom prst="straightConnector1">
            <a:avLst/>
          </a:prstGeom>
          <a:noFill/>
          <a:ln cap="flat" cmpd="sng" w="9525">
            <a:solidFill>
              <a:schemeClr val="dk2"/>
            </a:solidFill>
            <a:prstDash val="solid"/>
            <a:round/>
            <a:headEnd len="med" w="med" type="triangle"/>
            <a:tailEnd len="med" w="med" type="triangle"/>
          </a:ln>
        </p:spPr>
      </p:cxnSp>
      <p:sp>
        <p:nvSpPr>
          <p:cNvPr id="253" name="Google Shape;253;p29"/>
          <p:cNvSpPr txBox="1"/>
          <p:nvPr/>
        </p:nvSpPr>
        <p:spPr>
          <a:xfrm>
            <a:off x="3639175" y="1786050"/>
            <a:ext cx="14214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Light"/>
                <a:ea typeface="Nunito Light"/>
                <a:cs typeface="Nunito Light"/>
                <a:sym typeface="Nunito Light"/>
              </a:rPr>
              <a:t>Check if distance present in postgres or not</a:t>
            </a:r>
            <a:endParaRPr sz="1000">
              <a:latin typeface="Nunito Light"/>
              <a:ea typeface="Nunito Light"/>
              <a:cs typeface="Nunito Light"/>
              <a:sym typeface="Nunito Light"/>
            </a:endParaRPr>
          </a:p>
        </p:txBody>
      </p:sp>
      <p:cxnSp>
        <p:nvCxnSpPr>
          <p:cNvPr id="254" name="Google Shape;254;p29"/>
          <p:cNvCxnSpPr>
            <a:stCxn id="250" idx="4"/>
            <a:endCxn id="251" idx="2"/>
          </p:cNvCxnSpPr>
          <p:nvPr/>
        </p:nvCxnSpPr>
        <p:spPr>
          <a:xfrm>
            <a:off x="5941700" y="2294250"/>
            <a:ext cx="1316100" cy="0"/>
          </a:xfrm>
          <a:prstGeom prst="straightConnector1">
            <a:avLst/>
          </a:prstGeom>
          <a:noFill/>
          <a:ln cap="flat" cmpd="sng" w="9525">
            <a:solidFill>
              <a:schemeClr val="dk2"/>
            </a:solidFill>
            <a:prstDash val="solid"/>
            <a:round/>
            <a:headEnd len="med" w="med" type="triangle"/>
            <a:tailEnd len="med" w="med" type="triangle"/>
          </a:ln>
        </p:spPr>
      </p:cxnSp>
      <p:sp>
        <p:nvSpPr>
          <p:cNvPr id="255" name="Google Shape;255;p29"/>
          <p:cNvSpPr txBox="1"/>
          <p:nvPr/>
        </p:nvSpPr>
        <p:spPr>
          <a:xfrm>
            <a:off x="6050925" y="1786050"/>
            <a:ext cx="14214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Light"/>
                <a:ea typeface="Nunito Light"/>
                <a:cs typeface="Nunito Light"/>
                <a:sym typeface="Nunito Light"/>
              </a:rPr>
              <a:t>If no get the distance from google routes</a:t>
            </a:r>
            <a:endParaRPr sz="1000">
              <a:latin typeface="Nunito Light"/>
              <a:ea typeface="Nunito Light"/>
              <a:cs typeface="Nunito Light"/>
              <a:sym typeface="Nunito Light"/>
            </a:endParaRPr>
          </a:p>
        </p:txBody>
      </p:sp>
      <p:sp>
        <p:nvSpPr>
          <p:cNvPr id="256" name="Google Shape;256;p29"/>
          <p:cNvSpPr txBox="1"/>
          <p:nvPr/>
        </p:nvSpPr>
        <p:spPr>
          <a:xfrm>
            <a:off x="3639175" y="2294250"/>
            <a:ext cx="15369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Light"/>
                <a:ea typeface="Nunito Light"/>
                <a:cs typeface="Nunito Light"/>
                <a:sym typeface="Nunito Light"/>
              </a:rPr>
              <a:t>If yes return the distance from postgres</a:t>
            </a:r>
            <a:endParaRPr sz="1000">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Backend Changes</a:t>
            </a:r>
            <a:endParaRPr/>
          </a:p>
        </p:txBody>
      </p:sp>
      <p:sp>
        <p:nvSpPr>
          <p:cNvPr id="263" name="Google Shape;263;p30"/>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64" name="Google Shape;264;p30"/>
          <p:cNvSpPr txBox="1"/>
          <p:nvPr/>
        </p:nvSpPr>
        <p:spPr>
          <a:xfrm>
            <a:off x="155350" y="743500"/>
            <a:ext cx="8888700" cy="40572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900">
                <a:solidFill>
                  <a:schemeClr val="dk1"/>
                </a:solidFill>
                <a:latin typeface="Nunito SemiBold"/>
                <a:ea typeface="Nunito SemiBold"/>
                <a:cs typeface="Nunito SemiBold"/>
                <a:sym typeface="Nunito SemiBold"/>
              </a:rPr>
              <a:t>Multiple MT refills</a:t>
            </a:r>
            <a:endParaRPr sz="1900">
              <a:solidFill>
                <a:schemeClr val="dk1"/>
              </a:solidFill>
              <a:latin typeface="Nunito SemiBold"/>
              <a:ea typeface="Nunito SemiBold"/>
              <a:cs typeface="Nunito SemiBold"/>
              <a:sym typeface="Nunito SemiBold"/>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Mt refill tasks use of position_in_schedule of micro_tanker_refill_task table.</a:t>
            </a:r>
            <a:endParaRPr>
              <a:solidFill>
                <a:schemeClr val="dk1"/>
              </a:solidFill>
              <a:latin typeface="Nunito"/>
              <a:ea typeface="Nunito"/>
              <a:cs typeface="Nunito"/>
              <a:sym typeface="Nunito"/>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While returning list of task of a schedule return order by list from position_in_schedule.</a:t>
            </a:r>
            <a:endParaRPr>
              <a:solidFill>
                <a:schemeClr val="dk1"/>
              </a:solidFill>
              <a:latin typeface="Nunito"/>
              <a:ea typeface="Nunito"/>
              <a:cs typeface="Nunito"/>
              <a:sym typeface="Nunito"/>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Mt refill can be at any position inside the schedule</a:t>
            </a:r>
            <a:endParaRPr sz="1900">
              <a:solidFill>
                <a:schemeClr val="dk1"/>
              </a:solidFill>
              <a:latin typeface="Nunito SemiBold"/>
              <a:ea typeface="Nunito SemiBold"/>
              <a:cs typeface="Nunito SemiBold"/>
              <a:sym typeface="Nunito SemiBold"/>
            </a:endParaRPr>
          </a:p>
          <a:p>
            <a:pPr indent="0" lvl="0" marL="45720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45720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Clr>
                <a:schemeClr val="dk1"/>
              </a:buClr>
              <a:buSzPts val="1100"/>
              <a:buFont typeface="Arial"/>
              <a:buNone/>
            </a:pPr>
            <a:r>
              <a:rPr lang="en" sz="1900">
                <a:solidFill>
                  <a:schemeClr val="dk1"/>
                </a:solidFill>
                <a:latin typeface="Nunito SemiBold"/>
                <a:ea typeface="Nunito SemiBold"/>
                <a:cs typeface="Nunito SemiBold"/>
                <a:sym typeface="Nunito SemiBold"/>
              </a:rPr>
              <a:t>Other Changes</a:t>
            </a:r>
            <a:endParaRPr>
              <a:solidFill>
                <a:schemeClr val="dk1"/>
              </a:solidFill>
              <a:latin typeface="Nunito"/>
              <a:ea typeface="Nunito"/>
              <a:cs typeface="Nunito"/>
              <a:sym typeface="Nunito"/>
            </a:endParaRPr>
          </a:p>
          <a:p>
            <a:pPr indent="0" lvl="0" marL="45720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
                <a:solidFill>
                  <a:schemeClr val="dk1"/>
                </a:solidFill>
                <a:latin typeface="Nunito"/>
                <a:ea typeface="Nunito"/>
                <a:cs typeface="Nunito"/>
                <a:sym typeface="Nunito"/>
              </a:rPr>
              <a:t>Get In service/Out of service information from Backend</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
                <a:solidFill>
                  <a:schemeClr val="dk1"/>
                </a:solidFill>
                <a:latin typeface="Nunito"/>
                <a:ea typeface="Nunito"/>
                <a:cs typeface="Nunito"/>
                <a:sym typeface="Nunito"/>
              </a:rPr>
              <a:t>Refill fuel will be calculated from BS not from the old logic(Greater of BS and MS)</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
                <a:solidFill>
                  <a:schemeClr val="dk1"/>
                </a:solidFill>
                <a:latin typeface="Nunito"/>
                <a:ea typeface="Nunito"/>
                <a:cs typeface="Nunito"/>
                <a:sym typeface="Nunito"/>
              </a:rPr>
              <a:t>Shop ID</a:t>
            </a:r>
            <a:endParaRPr>
              <a:solidFill>
                <a:schemeClr val="dk1"/>
              </a:solidFill>
              <a:latin typeface="Nunito"/>
              <a:ea typeface="Nunito"/>
              <a:cs typeface="Nunito"/>
              <a:sym typeface="Nunito"/>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Fetch ERP Lead ID and assign the lead id to the corresponding KP(</a:t>
            </a:r>
            <a:r>
              <a:rPr b="1" lang="en">
                <a:solidFill>
                  <a:schemeClr val="dk1"/>
                </a:solidFill>
                <a:latin typeface="Nunito"/>
                <a:ea typeface="Nunito"/>
                <a:cs typeface="Nunito"/>
                <a:sym typeface="Nunito"/>
              </a:rPr>
              <a:t>ERP Changes</a:t>
            </a:r>
            <a:r>
              <a:rPr lang="en">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Column name: erp_lead_id</a:t>
            </a:r>
            <a:endParaRPr>
              <a:solidFill>
                <a:schemeClr val="dk1"/>
              </a:solidFill>
              <a:latin typeface="Nunito"/>
              <a:ea typeface="Nunito"/>
              <a:cs typeface="Nunito"/>
              <a:sym typeface="Nunito"/>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Show the erp_lead_id in the UI</a:t>
            </a:r>
            <a:endParaRPr>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Full Tank</a:t>
            </a:r>
            <a:endParaRPr/>
          </a:p>
        </p:txBody>
      </p:sp>
      <p:sp>
        <p:nvSpPr>
          <p:cNvPr id="271" name="Google Shape;271;p31"/>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72" name="Google Shape;272;p31"/>
          <p:cNvSpPr txBox="1"/>
          <p:nvPr/>
        </p:nvSpPr>
        <p:spPr>
          <a:xfrm>
            <a:off x="346450" y="799256"/>
            <a:ext cx="8737200" cy="37827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a:solidFill>
                  <a:schemeClr val="dk1"/>
                </a:solidFill>
                <a:latin typeface="Nunito"/>
                <a:ea typeface="Nunito"/>
                <a:cs typeface="Nunito"/>
                <a:sym typeface="Nunito"/>
              </a:rPr>
              <a:t>Add is_full_tank column in below tables:</a:t>
            </a:r>
            <a:endParaRPr>
              <a:solidFill>
                <a:schemeClr val="dk1"/>
              </a:solidFill>
              <a:latin typeface="Nunito"/>
              <a:ea typeface="Nunito"/>
              <a:cs typeface="Nunito"/>
              <a:sym typeface="Nunito"/>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Micro_tanker_refill_task</a:t>
            </a:r>
            <a:endParaRPr>
              <a:solidFill>
                <a:schemeClr val="dk1"/>
              </a:solidFill>
              <a:latin typeface="Nunito"/>
              <a:ea typeface="Nunito"/>
              <a:cs typeface="Nunito"/>
              <a:sym typeface="Nunito"/>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fuel_point_refuel_task</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
                <a:solidFill>
                  <a:schemeClr val="dk1"/>
                </a:solidFill>
                <a:latin typeface="Nunito"/>
                <a:ea typeface="Nunito"/>
                <a:cs typeface="Nunito"/>
                <a:sym typeface="Nunito"/>
              </a:rPr>
              <a:t>Ready for Refill API</a:t>
            </a:r>
            <a:endParaRPr>
              <a:solidFill>
                <a:schemeClr val="dk1"/>
              </a:solidFill>
              <a:latin typeface="Nunito"/>
              <a:ea typeface="Nunito"/>
              <a:cs typeface="Nunito"/>
              <a:sym typeface="Nunito"/>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Is_full_tank value will be default to True</a:t>
            </a:r>
            <a:endParaRPr>
              <a:solidFill>
                <a:schemeClr val="dk1"/>
              </a:solidFill>
              <a:latin typeface="Nunito"/>
              <a:ea typeface="Nunito"/>
              <a:cs typeface="Nunito"/>
              <a:sym typeface="Nunito"/>
            </a:endParaRPr>
          </a:p>
          <a:p>
            <a:pPr indent="-317500" lvl="0" marL="457200" rtl="0" algn="l">
              <a:lnSpc>
                <a:spcPct val="90000"/>
              </a:lnSpc>
              <a:spcBef>
                <a:spcPts val="0"/>
              </a:spcBef>
              <a:spcAft>
                <a:spcPts val="0"/>
              </a:spcAft>
              <a:buClr>
                <a:schemeClr val="dk1"/>
              </a:buClr>
              <a:buSzPts val="1400"/>
              <a:buFont typeface="Nunito"/>
              <a:buAutoNum type="arabicPeriod"/>
            </a:pPr>
            <a:r>
              <a:rPr lang="en">
                <a:solidFill>
                  <a:schemeClr val="dk1"/>
                </a:solidFill>
                <a:latin typeface="Nunito"/>
                <a:ea typeface="Nunito"/>
                <a:cs typeface="Nunito"/>
                <a:sym typeface="Nunito"/>
              </a:rPr>
              <a:t>If is_full_tank is true:</a:t>
            </a:r>
            <a:endParaRPr>
              <a:solidFill>
                <a:schemeClr val="dk1"/>
              </a:solidFill>
              <a:latin typeface="Nunito"/>
              <a:ea typeface="Nunito"/>
              <a:cs typeface="Nunito"/>
              <a:sym typeface="Nunito"/>
            </a:endParaRPr>
          </a:p>
          <a:p>
            <a:pPr indent="-317500" lvl="1" marL="914400" rtl="0" algn="l">
              <a:lnSpc>
                <a:spcPct val="90000"/>
              </a:lnSpc>
              <a:spcBef>
                <a:spcPts val="0"/>
              </a:spcBef>
              <a:spcAft>
                <a:spcPts val="0"/>
              </a:spcAft>
              <a:buClr>
                <a:schemeClr val="dk1"/>
              </a:buClr>
              <a:buSzPts val="1400"/>
              <a:buFont typeface="Nunito"/>
              <a:buAutoNum type="alphaLcPeriod"/>
            </a:pPr>
            <a:r>
              <a:rPr lang="en">
                <a:solidFill>
                  <a:schemeClr val="dk1"/>
                </a:solidFill>
                <a:latin typeface="Nunito"/>
                <a:ea typeface="Nunito"/>
                <a:cs typeface="Nunito"/>
                <a:sym typeface="Nunito"/>
              </a:rPr>
              <a:t>On ready for refill API update the requested_ml of the respective task</a:t>
            </a:r>
            <a:endParaRPr>
              <a:solidFill>
                <a:schemeClr val="dk1"/>
              </a:solidFill>
              <a:latin typeface="Nunito"/>
              <a:ea typeface="Nunito"/>
              <a:cs typeface="Nunito"/>
              <a:sym typeface="Nunito"/>
            </a:endParaRPr>
          </a:p>
          <a:p>
            <a:pPr indent="-317500" lvl="2" marL="1371600" rtl="0" algn="l">
              <a:lnSpc>
                <a:spcPct val="90000"/>
              </a:lnSpc>
              <a:spcBef>
                <a:spcPts val="0"/>
              </a:spcBef>
              <a:spcAft>
                <a:spcPts val="0"/>
              </a:spcAft>
              <a:buClr>
                <a:schemeClr val="dk1"/>
              </a:buClr>
              <a:buSzPts val="1400"/>
              <a:buFont typeface="Nunito"/>
              <a:buAutoNum type="romanLcPeriod"/>
            </a:pPr>
            <a:r>
              <a:rPr lang="en">
                <a:solidFill>
                  <a:schemeClr val="dk1"/>
                </a:solidFill>
                <a:latin typeface="Nunito"/>
                <a:ea typeface="Nunito"/>
                <a:cs typeface="Nunito"/>
                <a:sym typeface="Nunito"/>
              </a:rPr>
              <a:t>Requested_ml would be normal_refill_tank - book_stock at that time</a:t>
            </a:r>
            <a:endParaRPr>
              <a:solidFill>
                <a:schemeClr val="dk1"/>
              </a:solidFill>
              <a:latin typeface="Nunito"/>
              <a:ea typeface="Nunito"/>
              <a:cs typeface="Nunito"/>
              <a:sym typeface="Nunito"/>
            </a:endParaRPr>
          </a:p>
          <a:p>
            <a:pPr indent="-317500" lvl="1" marL="914400" rtl="0" algn="l">
              <a:lnSpc>
                <a:spcPct val="90000"/>
              </a:lnSpc>
              <a:spcBef>
                <a:spcPts val="0"/>
              </a:spcBef>
              <a:spcAft>
                <a:spcPts val="0"/>
              </a:spcAft>
              <a:buClr>
                <a:schemeClr val="dk1"/>
              </a:buClr>
              <a:buSzPts val="1400"/>
              <a:buFont typeface="Nunito"/>
              <a:buAutoNum type="alphaLcPeriod"/>
            </a:pPr>
            <a:r>
              <a:rPr lang="en">
                <a:solidFill>
                  <a:schemeClr val="dk1"/>
                </a:solidFill>
                <a:latin typeface="Nunito"/>
                <a:ea typeface="Nunito"/>
                <a:cs typeface="Nunito"/>
                <a:sym typeface="Nunito"/>
              </a:rPr>
              <a:t>Update the schedule and remove the task that will not fit into the task due to remaining volume of Micro tanker(Take Another MT refill into consideration also)</a:t>
            </a:r>
            <a:endParaRPr>
              <a:solidFill>
                <a:schemeClr val="dk1"/>
              </a:solidFill>
              <a:latin typeface="Nunito"/>
              <a:ea typeface="Nunito"/>
              <a:cs typeface="Nunito"/>
              <a:sym typeface="Nunito"/>
            </a:endParaRPr>
          </a:p>
          <a:p>
            <a:pPr indent="-317500" lvl="1" marL="914400" rtl="0" algn="l">
              <a:lnSpc>
                <a:spcPct val="90000"/>
              </a:lnSpc>
              <a:spcBef>
                <a:spcPts val="0"/>
              </a:spcBef>
              <a:spcAft>
                <a:spcPts val="0"/>
              </a:spcAft>
              <a:buClr>
                <a:schemeClr val="dk1"/>
              </a:buClr>
              <a:buSzPts val="1400"/>
              <a:buFont typeface="Nunito"/>
              <a:buAutoNum type="alphaLcPeriod"/>
            </a:pPr>
            <a:r>
              <a:rPr lang="en">
                <a:solidFill>
                  <a:schemeClr val="dk1"/>
                </a:solidFill>
                <a:latin typeface="Nunito"/>
                <a:ea typeface="Nunito"/>
                <a:cs typeface="Nunito"/>
                <a:sym typeface="Nunito"/>
              </a:rPr>
              <a:t>Moving Task from Schedule to Unschedule Formula:</a:t>
            </a:r>
            <a:endParaRPr>
              <a:solidFill>
                <a:schemeClr val="dk1"/>
              </a:solidFill>
              <a:latin typeface="Nunito"/>
              <a:ea typeface="Nunito"/>
              <a:cs typeface="Nunito"/>
              <a:sym typeface="Nunito"/>
            </a:endParaRPr>
          </a:p>
          <a:p>
            <a:pPr indent="-317500" lvl="2" marL="1371600" rtl="0" algn="l">
              <a:lnSpc>
                <a:spcPct val="90000"/>
              </a:lnSpc>
              <a:spcBef>
                <a:spcPts val="0"/>
              </a:spcBef>
              <a:spcAft>
                <a:spcPts val="0"/>
              </a:spcAft>
              <a:buClr>
                <a:schemeClr val="dk1"/>
              </a:buClr>
              <a:buSzPts val="1400"/>
              <a:buFont typeface="Nunito"/>
              <a:buAutoNum type="romanLcPeriod"/>
            </a:pPr>
            <a:r>
              <a:rPr lang="en">
                <a:solidFill>
                  <a:schemeClr val="dk1"/>
                </a:solidFill>
                <a:latin typeface="Nunito"/>
                <a:ea typeface="Nunito"/>
                <a:cs typeface="Nunito"/>
                <a:sym typeface="Nunito"/>
              </a:rPr>
              <a:t>Sum(Available volume MT + Planned Refill Vol of MT) - Sum(Planned Refill Vol of KP)</a:t>
            </a:r>
            <a:endParaRPr>
              <a:solidFill>
                <a:schemeClr val="dk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Questions</a:t>
            </a:r>
            <a:endParaRPr/>
          </a:p>
        </p:txBody>
      </p:sp>
      <p:sp>
        <p:nvSpPr>
          <p:cNvPr id="279" name="Google Shape;279;p32"/>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80" name="Google Shape;280;p32"/>
          <p:cNvSpPr txBox="1"/>
          <p:nvPr/>
        </p:nvSpPr>
        <p:spPr>
          <a:xfrm>
            <a:off x="346450" y="799256"/>
            <a:ext cx="8737200" cy="3782700"/>
          </a:xfrm>
          <a:prstGeom prst="rect">
            <a:avLst/>
          </a:prstGeom>
          <a:noFill/>
          <a:ln>
            <a:noFill/>
          </a:ln>
        </p:spPr>
        <p:txBody>
          <a:bodyPr anchorCtr="0" anchor="t" bIns="68575" lIns="68575" spcFirstLastPara="1" rIns="68575" wrap="square" tIns="68575">
            <a:noAutofit/>
          </a:bodyPr>
          <a:lstStyle/>
          <a:p>
            <a:pPr indent="-317500" lvl="0" marL="457200" rtl="0" algn="l">
              <a:lnSpc>
                <a:spcPct val="115000"/>
              </a:lnSpc>
              <a:spcBef>
                <a:spcPts val="1200"/>
              </a:spcBef>
              <a:spcAft>
                <a:spcPts val="0"/>
              </a:spcAft>
              <a:buClr>
                <a:srgbClr val="000000"/>
              </a:buClr>
              <a:buSzPts val="1400"/>
              <a:buAutoNum type="arabicPeriod"/>
            </a:pPr>
            <a:r>
              <a:rPr lang="en"/>
              <a:t>Collapse view would remain as is in the refilling section?</a:t>
            </a:r>
            <a:endParaRPr/>
          </a:p>
          <a:p>
            <a:pPr indent="-298450" lvl="1" marL="914400" rtl="0" algn="l">
              <a:lnSpc>
                <a:spcPct val="115000"/>
              </a:lnSpc>
              <a:spcBef>
                <a:spcPts val="0"/>
              </a:spcBef>
              <a:spcAft>
                <a:spcPts val="0"/>
              </a:spcAft>
              <a:buClr>
                <a:schemeClr val="dk1"/>
              </a:buClr>
              <a:buSzPts val="1100"/>
              <a:buAutoNum type="alphaLcPeriod"/>
            </a:pPr>
            <a:r>
              <a:rPr i="1" lang="en"/>
              <a:t>Replace KP id with the Shop Id</a:t>
            </a:r>
            <a:endParaRPr i="1"/>
          </a:p>
          <a:p>
            <a:pPr indent="-317500" lvl="0" marL="457200" rtl="0" algn="l">
              <a:lnSpc>
                <a:spcPct val="115000"/>
              </a:lnSpc>
              <a:spcBef>
                <a:spcPts val="0"/>
              </a:spcBef>
              <a:spcAft>
                <a:spcPts val="0"/>
              </a:spcAft>
              <a:buClr>
                <a:srgbClr val="000000"/>
              </a:buClr>
              <a:buSzPts val="1400"/>
              <a:buAutoNum type="arabicPeriod"/>
            </a:pPr>
            <a:r>
              <a:rPr lang="en"/>
              <a:t>If State of any task is not equal to Not schedule/Schedule then clear and undo button will not work?</a:t>
            </a:r>
            <a:endParaRPr/>
          </a:p>
          <a:p>
            <a:pPr indent="-298450" lvl="1" marL="914400" rtl="0" algn="l">
              <a:lnSpc>
                <a:spcPct val="115000"/>
              </a:lnSpc>
              <a:spcBef>
                <a:spcPts val="0"/>
              </a:spcBef>
              <a:spcAft>
                <a:spcPts val="0"/>
              </a:spcAft>
              <a:buClr>
                <a:schemeClr val="dk1"/>
              </a:buClr>
              <a:buSzPts val="1100"/>
              <a:buAutoNum type="alphaLcPeriod"/>
            </a:pPr>
            <a:r>
              <a:rPr i="1" lang="en"/>
              <a:t>Clear and Undo button will be disabled in that case</a:t>
            </a:r>
            <a:endParaRPr i="1"/>
          </a:p>
          <a:p>
            <a:pPr indent="-317500" lvl="0" marL="457200" rtl="0" algn="l">
              <a:lnSpc>
                <a:spcPct val="115000"/>
              </a:lnSpc>
              <a:spcBef>
                <a:spcPts val="0"/>
              </a:spcBef>
              <a:spcAft>
                <a:spcPts val="0"/>
              </a:spcAft>
              <a:buClr>
                <a:srgbClr val="000000"/>
              </a:buClr>
              <a:buSzPts val="1400"/>
              <a:buAutoNum type="arabicPeriod"/>
            </a:pPr>
            <a:r>
              <a:rPr lang="en"/>
              <a:t>How we will calculate stock days of the Shop instead of KPs?</a:t>
            </a:r>
            <a:endParaRPr/>
          </a:p>
          <a:p>
            <a:pPr indent="-298450" lvl="1" marL="914400" rtl="0" algn="l">
              <a:lnSpc>
                <a:spcPct val="115000"/>
              </a:lnSpc>
              <a:spcBef>
                <a:spcPts val="0"/>
              </a:spcBef>
              <a:spcAft>
                <a:spcPts val="0"/>
              </a:spcAft>
              <a:buClr>
                <a:schemeClr val="dk1"/>
              </a:buClr>
              <a:buSzPts val="1100"/>
              <a:buAutoNum type="alphaLcPeriod"/>
            </a:pPr>
            <a:r>
              <a:rPr i="1" lang="en"/>
              <a:t>Treat the Shop as a big KP comprises of all the KPs that are in the Shop</a:t>
            </a:r>
            <a:endParaRPr i="1"/>
          </a:p>
          <a:p>
            <a:pPr indent="-317500" lvl="0" marL="457200" rtl="0" algn="l">
              <a:lnSpc>
                <a:spcPct val="115000"/>
              </a:lnSpc>
              <a:spcBef>
                <a:spcPts val="0"/>
              </a:spcBef>
              <a:spcAft>
                <a:spcPts val="0"/>
              </a:spcAft>
              <a:buClr>
                <a:schemeClr val="dk1"/>
              </a:buClr>
              <a:buSzPts val="1400"/>
              <a:buAutoNum type="arabicPeriod"/>
            </a:pPr>
            <a:r>
              <a:rPr lang="en">
                <a:solidFill>
                  <a:srgbClr val="202124"/>
                </a:solidFill>
              </a:rPr>
              <a:t>The feature of assigning a KP to another micro tanker would still be there?</a:t>
            </a:r>
            <a:endParaRPr>
              <a:solidFill>
                <a:srgbClr val="202124"/>
              </a:solidFill>
            </a:endParaRPr>
          </a:p>
          <a:p>
            <a:pPr indent="-298450" lvl="1" marL="914400" rtl="0" algn="l">
              <a:lnSpc>
                <a:spcPct val="115000"/>
              </a:lnSpc>
              <a:spcBef>
                <a:spcPts val="0"/>
              </a:spcBef>
              <a:spcAft>
                <a:spcPts val="0"/>
              </a:spcAft>
              <a:buClr>
                <a:srgbClr val="202124"/>
              </a:buClr>
              <a:buSzPts val="1100"/>
              <a:buAutoNum type="alphaLcPeriod"/>
            </a:pPr>
            <a:r>
              <a:rPr i="1" lang="en">
                <a:solidFill>
                  <a:srgbClr val="202124"/>
                </a:solidFill>
              </a:rPr>
              <a:t>Yes</a:t>
            </a:r>
            <a:endParaRPr i="1">
              <a:solidFill>
                <a:srgbClr val="202124"/>
              </a:solidFill>
            </a:endParaRPr>
          </a:p>
          <a:p>
            <a:pPr indent="0" lvl="0" marL="457200" rtl="0" algn="l">
              <a:lnSpc>
                <a:spcPct val="115000"/>
              </a:lnSpc>
              <a:spcBef>
                <a:spcPts val="1200"/>
              </a:spcBef>
              <a:spcAft>
                <a:spcPts val="0"/>
              </a:spcAft>
              <a:buNone/>
            </a:pPr>
            <a:r>
              <a:t/>
            </a:r>
            <a:endParaRPr>
              <a:solidFill>
                <a:srgbClr val="202124"/>
              </a:solidFill>
            </a:endParaRPr>
          </a:p>
          <a:p>
            <a:pPr indent="0" lvl="0" marL="0" rtl="0" algn="l">
              <a:lnSpc>
                <a:spcPct val="90000"/>
              </a:lnSpc>
              <a:spcBef>
                <a:spcPts val="1200"/>
              </a:spcBef>
              <a:spcAft>
                <a:spcPts val="0"/>
              </a:spcAft>
              <a:buNone/>
            </a:pPr>
            <a:r>
              <a:t/>
            </a:r>
            <a:endParaRPr sz="1600">
              <a:latin typeface="Nunito"/>
              <a:ea typeface="Nunito"/>
              <a:cs typeface="Nunito"/>
              <a:sym typeface="Nunito"/>
            </a:endParaRPr>
          </a:p>
        </p:txBody>
      </p:sp>
      <p:pic>
        <p:nvPicPr>
          <p:cNvPr id="281" name="Google Shape;281;p32"/>
          <p:cNvPicPr preferRelativeResize="0"/>
          <p:nvPr/>
        </p:nvPicPr>
        <p:blipFill>
          <a:blip r:embed="rId3">
            <a:alphaModFix/>
          </a:blip>
          <a:stretch>
            <a:fillRect/>
          </a:stretch>
        </p:blipFill>
        <p:spPr>
          <a:xfrm>
            <a:off x="900125" y="3089725"/>
            <a:ext cx="4876800" cy="1352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u="sng">
                <a:solidFill>
                  <a:schemeClr val="hlink"/>
                </a:solidFill>
                <a:hlinkClick r:id="rId3"/>
              </a:rPr>
              <a:t>Overview of changes</a:t>
            </a:r>
            <a:endParaRPr/>
          </a:p>
        </p:txBody>
      </p:sp>
      <p:sp>
        <p:nvSpPr>
          <p:cNvPr id="172" name="Google Shape;172;p21"/>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173" name="Google Shape;173;p21"/>
          <p:cNvSpPr txBox="1"/>
          <p:nvPr/>
        </p:nvSpPr>
        <p:spPr>
          <a:xfrm>
            <a:off x="0" y="799256"/>
            <a:ext cx="8737200" cy="3782700"/>
          </a:xfrm>
          <a:prstGeom prst="rect">
            <a:avLst/>
          </a:prstGeom>
          <a:noFill/>
          <a:ln>
            <a:noFill/>
          </a:ln>
        </p:spPr>
        <p:txBody>
          <a:bodyPr anchorCtr="0" anchor="t" bIns="68575" lIns="68575" spcFirstLastPara="1" rIns="68575" wrap="square" tIns="68575">
            <a:noAutofit/>
          </a:bodyPr>
          <a:lstStyle/>
          <a:p>
            <a:pPr indent="-330200" lvl="0" marL="457200" rtl="0" algn="l">
              <a:lnSpc>
                <a:spcPct val="115000"/>
              </a:lnSpc>
              <a:spcBef>
                <a:spcPts val="60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UI Improvements.</a:t>
            </a:r>
            <a:endParaRPr b="1" sz="1600">
              <a:solidFill>
                <a:schemeClr val="dk1"/>
              </a:solidFill>
              <a:latin typeface="Nunito"/>
              <a:ea typeface="Nunito"/>
              <a:cs typeface="Nunito"/>
              <a:sym typeface="Nunito"/>
            </a:endParaRPr>
          </a:p>
          <a:p>
            <a:pPr indent="-330200" lvl="1" marL="13716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UI Refactoring</a:t>
            </a:r>
            <a:endParaRPr sz="1600">
              <a:solidFill>
                <a:schemeClr val="dk1"/>
              </a:solidFill>
              <a:latin typeface="Nunito"/>
              <a:ea typeface="Nunito"/>
              <a:cs typeface="Nunito"/>
              <a:sym typeface="Nunito"/>
            </a:endParaRPr>
          </a:p>
          <a:p>
            <a:pPr indent="-330200" lvl="1" marL="13716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Clear/Undo task schedule</a:t>
            </a:r>
            <a:endParaRPr sz="1600">
              <a:solidFill>
                <a:schemeClr val="dk1"/>
              </a:solidFill>
              <a:latin typeface="Nunito"/>
              <a:ea typeface="Nunito"/>
              <a:cs typeface="Nunito"/>
              <a:sym typeface="Nunito"/>
            </a:endParaRPr>
          </a:p>
          <a:p>
            <a:pPr indent="-330200" lvl="1" marL="13716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Import KPs filter</a:t>
            </a:r>
            <a:endParaRPr sz="1600">
              <a:solidFill>
                <a:schemeClr val="dk1"/>
              </a:solidFill>
              <a:latin typeface="Nunito"/>
              <a:ea typeface="Nunito"/>
              <a:cs typeface="Nunito"/>
              <a:sym typeface="Nunito"/>
            </a:endParaRPr>
          </a:p>
          <a:p>
            <a:pPr indent="-330200" lvl="1" marL="13716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Micro Tanker UI </a:t>
            </a:r>
            <a:r>
              <a:rPr lang="en" sz="1600">
                <a:solidFill>
                  <a:schemeClr val="dk1"/>
                </a:solidFill>
                <a:latin typeface="Nunito"/>
                <a:ea typeface="Nunito"/>
                <a:cs typeface="Nunito"/>
                <a:sym typeface="Nunito"/>
              </a:rPr>
              <a:t>modification</a:t>
            </a:r>
            <a:endParaRPr sz="1600">
              <a:solidFill>
                <a:schemeClr val="dk1"/>
              </a:solidFill>
              <a:latin typeface="Nunito"/>
              <a:ea typeface="Nunito"/>
              <a:cs typeface="Nunito"/>
              <a:sym typeface="Nunito"/>
            </a:endParaRPr>
          </a:p>
          <a:p>
            <a:pPr indent="-330200" lvl="1" marL="13716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KOKOpoint refuel task UI modification</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Backend Changes.</a:t>
            </a:r>
            <a:endParaRPr b="1" sz="1600">
              <a:solidFill>
                <a:schemeClr val="dk1"/>
              </a:solidFill>
              <a:latin typeface="Nunito"/>
              <a:ea typeface="Nunito"/>
              <a:cs typeface="Nunito"/>
              <a:sym typeface="Nunito"/>
            </a:endParaRPr>
          </a:p>
          <a:p>
            <a:pPr indent="-330200" lvl="1" marL="13716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Multiple MT Refill tasks</a:t>
            </a:r>
            <a:endParaRPr sz="1600">
              <a:solidFill>
                <a:schemeClr val="dk1"/>
              </a:solidFill>
              <a:latin typeface="Nunito"/>
              <a:ea typeface="Nunito"/>
              <a:cs typeface="Nunito"/>
              <a:sym typeface="Nunito"/>
            </a:endParaRPr>
          </a:p>
          <a:p>
            <a:pPr indent="-330200" lvl="1" marL="13716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Distance of the refuel task</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b="1" lang="en" sz="1600">
                <a:solidFill>
                  <a:schemeClr val="dk1"/>
                </a:solidFill>
                <a:latin typeface="Nunito"/>
                <a:ea typeface="Nunito"/>
                <a:cs typeface="Nunito"/>
                <a:sym typeface="Nunito"/>
              </a:rPr>
              <a:t>Full Tank of Task.</a:t>
            </a:r>
            <a:endParaRPr b="1" sz="1600">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UI Improvements</a:t>
            </a:r>
            <a:endParaRPr/>
          </a:p>
        </p:txBody>
      </p:sp>
      <p:sp>
        <p:nvSpPr>
          <p:cNvPr id="180" name="Google Shape;180;p22"/>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181" name="Google Shape;181;p22"/>
          <p:cNvSpPr txBox="1"/>
          <p:nvPr/>
        </p:nvSpPr>
        <p:spPr>
          <a:xfrm>
            <a:off x="0" y="799256"/>
            <a:ext cx="8737200" cy="3782700"/>
          </a:xfrm>
          <a:prstGeom prst="rect">
            <a:avLst/>
          </a:prstGeom>
          <a:noFill/>
          <a:ln>
            <a:noFill/>
          </a:ln>
        </p:spPr>
        <p:txBody>
          <a:bodyPr anchorCtr="0" anchor="t" bIns="68575" lIns="68575" spcFirstLastPara="1" rIns="68575" wrap="square" tIns="68575">
            <a:noAutofit/>
          </a:bodyPr>
          <a:lstStyle/>
          <a:p>
            <a:pPr indent="-330200" lvl="0" marL="457200" rtl="0" algn="l">
              <a:lnSpc>
                <a:spcPct val="115000"/>
              </a:lnSpc>
              <a:spcBef>
                <a:spcPts val="60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Change the whole refilling UI from snabbdom to Vuejs(To support future KOKO frontend microservice)</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Remove the Ullage information of tanker and the depot</a:t>
            </a:r>
            <a:endParaRPr sz="1600">
              <a:solidFill>
                <a:schemeClr val="dk1"/>
              </a:solidFill>
              <a:latin typeface="Nunito"/>
              <a:ea typeface="Nunito"/>
              <a:cs typeface="Nunito"/>
              <a:sym typeface="Nunito"/>
            </a:endParaRPr>
          </a:p>
          <a:p>
            <a:pPr indent="0" lvl="0" marL="91440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91440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sz="1600">
                <a:solidFill>
                  <a:schemeClr val="dk1"/>
                </a:solidFill>
                <a:latin typeface="Nunito"/>
                <a:ea typeface="Nunito"/>
                <a:cs typeface="Nunito"/>
                <a:sym typeface="Nunito"/>
              </a:rPr>
              <a:t>3.     Change the page coordinates and state to websocket approach.</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sz="1600">
                <a:solidFill>
                  <a:schemeClr val="dk1"/>
                </a:solidFill>
                <a:latin typeface="Nunito"/>
                <a:ea typeface="Nunito"/>
                <a:cs typeface="Nunito"/>
                <a:sym typeface="Nunito"/>
              </a:rPr>
              <a:t>3.     Remove Optimize Route and Refresh button</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300"/>
              </a:spcAft>
              <a:buNone/>
            </a:pPr>
            <a:r>
              <a:rPr lang="en" sz="1600">
                <a:solidFill>
                  <a:schemeClr val="dk1"/>
                </a:solidFill>
                <a:latin typeface="Nunito"/>
                <a:ea typeface="Nunito"/>
                <a:cs typeface="Nunito"/>
                <a:sym typeface="Nunito"/>
              </a:rPr>
              <a:t>4.    In Collapse view KP id will be replaced by Shop Id</a:t>
            </a:r>
            <a:endParaRPr sz="1600">
              <a:solidFill>
                <a:schemeClr val="dk1"/>
              </a:solidFill>
              <a:latin typeface="Nunito"/>
              <a:ea typeface="Nunito"/>
              <a:cs typeface="Nunito"/>
              <a:sym typeface="Nunito"/>
            </a:endParaRPr>
          </a:p>
        </p:txBody>
      </p:sp>
      <p:pic>
        <p:nvPicPr>
          <p:cNvPr id="182" name="Google Shape;182;p22"/>
          <p:cNvPicPr preferRelativeResize="0"/>
          <p:nvPr/>
        </p:nvPicPr>
        <p:blipFill>
          <a:blip r:embed="rId3">
            <a:alphaModFix/>
          </a:blip>
          <a:stretch>
            <a:fillRect/>
          </a:stretch>
        </p:blipFill>
        <p:spPr>
          <a:xfrm>
            <a:off x="496000" y="1732275"/>
            <a:ext cx="8389826" cy="1216600"/>
          </a:xfrm>
          <a:prstGeom prst="rect">
            <a:avLst/>
          </a:prstGeom>
          <a:noFill/>
          <a:ln>
            <a:noFill/>
          </a:ln>
        </p:spPr>
      </p:pic>
      <p:pic>
        <p:nvPicPr>
          <p:cNvPr id="183" name="Google Shape;183;p22"/>
          <p:cNvPicPr preferRelativeResize="0"/>
          <p:nvPr/>
        </p:nvPicPr>
        <p:blipFill>
          <a:blip r:embed="rId4">
            <a:alphaModFix/>
          </a:blip>
          <a:stretch>
            <a:fillRect/>
          </a:stretch>
        </p:blipFill>
        <p:spPr>
          <a:xfrm>
            <a:off x="347363" y="3541625"/>
            <a:ext cx="2219325" cy="628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UI Improvements</a:t>
            </a:r>
            <a:endParaRPr/>
          </a:p>
        </p:txBody>
      </p:sp>
      <p:sp>
        <p:nvSpPr>
          <p:cNvPr id="190" name="Google Shape;190;p23"/>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191" name="Google Shape;191;p23"/>
          <p:cNvSpPr txBox="1"/>
          <p:nvPr/>
        </p:nvSpPr>
        <p:spPr>
          <a:xfrm>
            <a:off x="293150" y="799256"/>
            <a:ext cx="8737200" cy="37827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900">
                <a:solidFill>
                  <a:schemeClr val="dk1"/>
                </a:solidFill>
                <a:latin typeface="Nunito SemiBold"/>
                <a:ea typeface="Nunito SemiBold"/>
                <a:cs typeface="Nunito SemiBold"/>
                <a:sym typeface="Nunito SemiBold"/>
              </a:rPr>
              <a:t>Clear/Undo task Schedule</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None/>
            </a:pPr>
            <a:r>
              <a:t/>
            </a:r>
            <a:endParaRPr sz="1900">
              <a:solidFill>
                <a:schemeClr val="dk1"/>
              </a:solidFill>
              <a:latin typeface="Nunito SemiBold"/>
              <a:ea typeface="Nunito SemiBold"/>
              <a:cs typeface="Nunito SemiBold"/>
              <a:sym typeface="Nunito SemiBold"/>
            </a:endParaRPr>
          </a:p>
          <a:p>
            <a:pPr indent="-330200" lvl="0" marL="457200" rtl="0" algn="l">
              <a:lnSpc>
                <a:spcPct val="115000"/>
              </a:lnSpc>
              <a:spcBef>
                <a:spcPts val="60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Initially the schedule section would be empty.</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On click of clear button all the kp task will be moved to unschedule section.</a:t>
            </a:r>
            <a:endParaRPr sz="1600">
              <a:solidFill>
                <a:schemeClr val="dk1"/>
              </a:solidFill>
              <a:latin typeface="Nunito"/>
              <a:ea typeface="Nunito"/>
              <a:cs typeface="Nunito"/>
              <a:sym typeface="Nunito"/>
            </a:endParaRPr>
          </a:p>
          <a:p>
            <a:pPr indent="-330200" lvl="1" marL="9144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Will not work if any of the task will be in the following states:</a:t>
            </a:r>
            <a:endParaRPr b="1" sz="1150">
              <a:solidFill>
                <a:srgbClr val="008080"/>
              </a:solidFill>
              <a:highlight>
                <a:srgbClr val="FFFFFF"/>
              </a:highlight>
            </a:endParaRPr>
          </a:p>
          <a:p>
            <a:pPr indent="-330200" lvl="2" marL="1371600" rtl="0" algn="l">
              <a:lnSpc>
                <a:spcPct val="115000"/>
              </a:lnSpc>
              <a:spcBef>
                <a:spcPts val="0"/>
              </a:spcBef>
              <a:spcAft>
                <a:spcPts val="0"/>
              </a:spcAft>
              <a:buClr>
                <a:schemeClr val="dk1"/>
              </a:buClr>
              <a:buSzPts val="1600"/>
              <a:buFont typeface="Nunito"/>
              <a:buAutoNum type="romanLcPeriod"/>
            </a:pPr>
            <a:r>
              <a:rPr lang="en" sz="1600">
                <a:solidFill>
                  <a:schemeClr val="dk1"/>
                </a:solidFill>
                <a:latin typeface="Nunito"/>
                <a:ea typeface="Nunito"/>
                <a:cs typeface="Nunito"/>
                <a:sym typeface="Nunito"/>
              </a:rPr>
              <a:t>EN_ROUTE</a:t>
            </a:r>
            <a:endParaRPr sz="1600">
              <a:solidFill>
                <a:schemeClr val="dk1"/>
              </a:solidFill>
              <a:latin typeface="Nunito"/>
              <a:ea typeface="Nunito"/>
              <a:cs typeface="Nunito"/>
              <a:sym typeface="Nunito"/>
            </a:endParaRPr>
          </a:p>
          <a:p>
            <a:pPr indent="-330200" lvl="2" marL="1371600" rtl="0" algn="l">
              <a:lnSpc>
                <a:spcPct val="115000"/>
              </a:lnSpc>
              <a:spcBef>
                <a:spcPts val="0"/>
              </a:spcBef>
              <a:spcAft>
                <a:spcPts val="0"/>
              </a:spcAft>
              <a:buClr>
                <a:schemeClr val="dk1"/>
              </a:buClr>
              <a:buSzPts val="1600"/>
              <a:buFont typeface="Nunito"/>
              <a:buAutoNum type="romanLcPeriod"/>
            </a:pPr>
            <a:r>
              <a:rPr lang="en" sz="1600">
                <a:solidFill>
                  <a:schemeClr val="dk1"/>
                </a:solidFill>
                <a:latin typeface="Nunito"/>
                <a:ea typeface="Nunito"/>
                <a:cs typeface="Nunito"/>
                <a:sym typeface="Nunito"/>
              </a:rPr>
              <a:t>READY_FOR_REFILL</a:t>
            </a:r>
            <a:endParaRPr sz="1600">
              <a:solidFill>
                <a:schemeClr val="dk1"/>
              </a:solidFill>
              <a:latin typeface="Nunito"/>
              <a:ea typeface="Nunito"/>
              <a:cs typeface="Nunito"/>
              <a:sym typeface="Nunito"/>
            </a:endParaRPr>
          </a:p>
          <a:p>
            <a:pPr indent="-330200" lvl="2" marL="1371600" rtl="0" algn="l">
              <a:lnSpc>
                <a:spcPct val="115000"/>
              </a:lnSpc>
              <a:spcBef>
                <a:spcPts val="0"/>
              </a:spcBef>
              <a:spcAft>
                <a:spcPts val="0"/>
              </a:spcAft>
              <a:buClr>
                <a:schemeClr val="dk1"/>
              </a:buClr>
              <a:buSzPts val="1600"/>
              <a:buFont typeface="Nunito"/>
              <a:buAutoNum type="romanLcPeriod"/>
            </a:pPr>
            <a:r>
              <a:rPr lang="en" sz="1600">
                <a:solidFill>
                  <a:schemeClr val="dk1"/>
                </a:solidFill>
                <a:latin typeface="Nunito"/>
                <a:ea typeface="Nunito"/>
                <a:cs typeface="Nunito"/>
                <a:sym typeface="Nunito"/>
              </a:rPr>
              <a:t>REFILLING</a:t>
            </a:r>
            <a:endParaRPr sz="1600">
              <a:solidFill>
                <a:schemeClr val="dk1"/>
              </a:solidFill>
              <a:latin typeface="Nunito"/>
              <a:ea typeface="Nunito"/>
              <a:cs typeface="Nunito"/>
              <a:sym typeface="Nunito"/>
            </a:endParaRPr>
          </a:p>
          <a:p>
            <a:pPr indent="-330200" lvl="2" marL="1371600" rtl="0" algn="l">
              <a:lnSpc>
                <a:spcPct val="115000"/>
              </a:lnSpc>
              <a:spcBef>
                <a:spcPts val="0"/>
              </a:spcBef>
              <a:spcAft>
                <a:spcPts val="0"/>
              </a:spcAft>
              <a:buClr>
                <a:schemeClr val="dk1"/>
              </a:buClr>
              <a:buSzPts val="1600"/>
              <a:buFont typeface="Nunito"/>
              <a:buAutoNum type="romanLcPeriod"/>
            </a:pPr>
            <a:r>
              <a:rPr lang="en" sz="1600">
                <a:solidFill>
                  <a:schemeClr val="dk1"/>
                </a:solidFill>
                <a:latin typeface="Nunito"/>
                <a:ea typeface="Nunito"/>
                <a:cs typeface="Nunito"/>
                <a:sym typeface="Nunito"/>
              </a:rPr>
              <a:t>REFILLING_COMPLETE</a:t>
            </a:r>
            <a:endParaRPr sz="1600">
              <a:solidFill>
                <a:schemeClr val="dk1"/>
              </a:solidFill>
              <a:latin typeface="Nunito"/>
              <a:ea typeface="Nunito"/>
              <a:cs typeface="Nunito"/>
              <a:sym typeface="Nunito"/>
            </a:endParaRPr>
          </a:p>
          <a:p>
            <a:pPr indent="-330200" lvl="2" marL="1371600" rtl="0" algn="l">
              <a:lnSpc>
                <a:spcPct val="115000"/>
              </a:lnSpc>
              <a:spcBef>
                <a:spcPts val="0"/>
              </a:spcBef>
              <a:spcAft>
                <a:spcPts val="0"/>
              </a:spcAft>
              <a:buClr>
                <a:schemeClr val="dk1"/>
              </a:buClr>
              <a:buSzPts val="1600"/>
              <a:buFont typeface="Nunito"/>
              <a:buAutoNum type="romanLcPeriod"/>
            </a:pPr>
            <a:r>
              <a:rPr lang="en" sz="1600">
                <a:solidFill>
                  <a:schemeClr val="dk1"/>
                </a:solidFill>
                <a:latin typeface="Nunito"/>
                <a:ea typeface="Nunito"/>
                <a:cs typeface="Nunito"/>
                <a:sym typeface="Nunito"/>
              </a:rPr>
              <a:t>RECEIVING_COMPLETE</a:t>
            </a:r>
            <a:endParaRPr sz="1600">
              <a:solidFill>
                <a:schemeClr val="dk1"/>
              </a:solidFill>
              <a:latin typeface="Nunito"/>
              <a:ea typeface="Nunito"/>
              <a:cs typeface="Nunito"/>
              <a:sym typeface="Nunito"/>
            </a:endParaRPr>
          </a:p>
          <a:p>
            <a:pPr indent="-330200" lvl="2" marL="1371600" rtl="0" algn="l">
              <a:lnSpc>
                <a:spcPct val="115000"/>
              </a:lnSpc>
              <a:spcBef>
                <a:spcPts val="0"/>
              </a:spcBef>
              <a:spcAft>
                <a:spcPts val="0"/>
              </a:spcAft>
              <a:buClr>
                <a:schemeClr val="dk1"/>
              </a:buClr>
              <a:buSzPts val="1600"/>
              <a:buFont typeface="Nunito"/>
              <a:buAutoNum type="romanLcPeriod"/>
            </a:pPr>
            <a:r>
              <a:rPr lang="en" sz="1600">
                <a:solidFill>
                  <a:schemeClr val="dk1"/>
                </a:solidFill>
                <a:latin typeface="Nunito"/>
                <a:ea typeface="Nunito"/>
                <a:cs typeface="Nunito"/>
                <a:sym typeface="Nunito"/>
              </a:rPr>
              <a:t>COMPLETE</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On click of UNDO button all the KP task will move back to schedule section, that were moved to unschedule section by CLEAR button.</a:t>
            </a:r>
            <a:endParaRPr sz="1600">
              <a:solidFill>
                <a:schemeClr val="dk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4"/>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UI Improvements</a:t>
            </a:r>
            <a:endParaRPr/>
          </a:p>
        </p:txBody>
      </p:sp>
      <p:sp>
        <p:nvSpPr>
          <p:cNvPr id="198" name="Google Shape;198;p24"/>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199" name="Google Shape;199;p24"/>
          <p:cNvSpPr txBox="1"/>
          <p:nvPr/>
        </p:nvSpPr>
        <p:spPr>
          <a:xfrm>
            <a:off x="346450" y="799256"/>
            <a:ext cx="8737200" cy="37827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900">
                <a:solidFill>
                  <a:schemeClr val="dk1"/>
                </a:solidFill>
                <a:latin typeface="Nunito SemiBold"/>
                <a:ea typeface="Nunito SemiBold"/>
                <a:cs typeface="Nunito SemiBold"/>
                <a:sym typeface="Nunito SemiBold"/>
              </a:rPr>
              <a:t>Import Shops Filter</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None/>
            </a:pPr>
            <a:r>
              <a:t/>
            </a:r>
            <a:endParaRPr sz="1900">
              <a:solidFill>
                <a:schemeClr val="dk1"/>
              </a:solidFill>
              <a:latin typeface="Nunito SemiBold"/>
              <a:ea typeface="Nunito SemiBold"/>
              <a:cs typeface="Nunito SemiBold"/>
              <a:sym typeface="Nunito SemiBold"/>
            </a:endParaRPr>
          </a:p>
          <a:p>
            <a:pPr indent="0" lvl="0" marL="0" rtl="0" algn="l">
              <a:lnSpc>
                <a:spcPct val="115000"/>
              </a:lnSpc>
              <a:spcBef>
                <a:spcPts val="600"/>
              </a:spcBef>
              <a:spcAft>
                <a:spcPts val="0"/>
              </a:spcAft>
              <a:buNone/>
            </a:pPr>
            <a:r>
              <a:rPr lang="en" sz="1600">
                <a:solidFill>
                  <a:schemeClr val="dk1"/>
                </a:solidFill>
                <a:latin typeface="Nunito"/>
                <a:ea typeface="Nunito"/>
                <a:cs typeface="Nunito"/>
                <a:sym typeface="Nunito"/>
              </a:rPr>
              <a:t>Import Shops using </a:t>
            </a:r>
            <a:r>
              <a:rPr b="1" lang="en" sz="1600">
                <a:solidFill>
                  <a:schemeClr val="dk1"/>
                </a:solidFill>
                <a:latin typeface="Nunito"/>
                <a:ea typeface="Nunito"/>
                <a:cs typeface="Nunito"/>
                <a:sym typeface="Nunito"/>
              </a:rPr>
              <a:t>Stock</a:t>
            </a:r>
            <a:r>
              <a:rPr lang="en" sz="1600">
                <a:solidFill>
                  <a:schemeClr val="dk1"/>
                </a:solidFill>
                <a:latin typeface="Nunito"/>
                <a:ea typeface="Nunito"/>
                <a:cs typeface="Nunito"/>
                <a:sym typeface="Nunito"/>
              </a:rPr>
              <a:t> filter</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a:solidFill>
                  <a:schemeClr val="dk1"/>
                </a:solidFill>
                <a:latin typeface="Nunito"/>
                <a:ea typeface="Nunito"/>
                <a:cs typeface="Nunito"/>
                <a:sym typeface="Nunito"/>
              </a:rPr>
              <a:t>Formula: 0-4 stock days in ascending order</a:t>
            </a:r>
            <a:endParaRPr>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Clr>
                <a:schemeClr val="dk1"/>
              </a:buClr>
              <a:buSzPts val="1100"/>
              <a:buFont typeface="Arial"/>
              <a:buNone/>
            </a:pPr>
            <a:r>
              <a:rPr lang="en" sz="1600">
                <a:solidFill>
                  <a:schemeClr val="dk1"/>
                </a:solidFill>
                <a:latin typeface="Nunito"/>
                <a:ea typeface="Nunito"/>
                <a:cs typeface="Nunito"/>
                <a:sym typeface="Nunito"/>
              </a:rPr>
              <a:t>Import Shops using </a:t>
            </a:r>
            <a:r>
              <a:rPr b="1" lang="en" sz="1600">
                <a:solidFill>
                  <a:schemeClr val="dk1"/>
                </a:solidFill>
                <a:latin typeface="Nunito"/>
                <a:ea typeface="Nunito"/>
                <a:cs typeface="Nunito"/>
                <a:sym typeface="Nunito"/>
              </a:rPr>
              <a:t>Ullage</a:t>
            </a:r>
            <a:r>
              <a:rPr lang="en" sz="1600">
                <a:solidFill>
                  <a:schemeClr val="dk1"/>
                </a:solidFill>
                <a:latin typeface="Nunito"/>
                <a:ea typeface="Nunito"/>
                <a:cs typeface="Nunito"/>
                <a:sym typeface="Nunito"/>
              </a:rPr>
              <a:t> filter</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latin typeface="Nunito"/>
                <a:ea typeface="Nunito"/>
                <a:cs typeface="Nunito"/>
                <a:sym typeface="Nunito"/>
              </a:rPr>
              <a:t>Formula: Ullage in descending order</a:t>
            </a:r>
            <a:endParaRPr>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b="1" sz="1600">
              <a:solidFill>
                <a:schemeClr val="dk1"/>
              </a:solidFill>
              <a:latin typeface="Nunito"/>
              <a:ea typeface="Nunito"/>
              <a:cs typeface="Nunito"/>
              <a:sym typeface="Nunito"/>
            </a:endParaRPr>
          </a:p>
          <a:p>
            <a:pPr indent="0" lvl="0" marL="0" rtl="0" algn="l">
              <a:lnSpc>
                <a:spcPct val="115000"/>
              </a:lnSpc>
              <a:spcBef>
                <a:spcPts val="600"/>
              </a:spcBef>
              <a:spcAft>
                <a:spcPts val="300"/>
              </a:spcAft>
              <a:buNone/>
            </a:pPr>
            <a:r>
              <a:t/>
            </a:r>
            <a:endParaRPr b="1" sz="1600">
              <a:solidFill>
                <a:schemeClr val="dk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UI Improvements</a:t>
            </a:r>
            <a:endParaRPr/>
          </a:p>
        </p:txBody>
      </p:sp>
      <p:sp>
        <p:nvSpPr>
          <p:cNvPr id="206" name="Google Shape;206;p25"/>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07" name="Google Shape;207;p25"/>
          <p:cNvSpPr txBox="1"/>
          <p:nvPr/>
        </p:nvSpPr>
        <p:spPr>
          <a:xfrm>
            <a:off x="346450" y="799256"/>
            <a:ext cx="8737200" cy="37827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900">
                <a:solidFill>
                  <a:schemeClr val="dk1"/>
                </a:solidFill>
                <a:latin typeface="Nunito SemiBold"/>
                <a:ea typeface="Nunito SemiBold"/>
                <a:cs typeface="Nunito SemiBold"/>
                <a:sym typeface="Nunito SemiBold"/>
              </a:rPr>
              <a:t>Micro Tanker Refill</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None/>
            </a:pPr>
            <a:r>
              <a:t/>
            </a:r>
            <a:endParaRPr sz="1900">
              <a:solidFill>
                <a:schemeClr val="dk1"/>
              </a:solidFill>
              <a:latin typeface="Nunito SemiBold"/>
              <a:ea typeface="Nunito SemiBold"/>
              <a:cs typeface="Nunito SemiBold"/>
              <a:sym typeface="Nunito SemiBold"/>
            </a:endParaRPr>
          </a:p>
          <a:p>
            <a:pPr indent="-330200" lvl="0" marL="457200" rtl="0" algn="l">
              <a:lnSpc>
                <a:spcPct val="115000"/>
              </a:lnSpc>
              <a:spcBef>
                <a:spcPts val="60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UI modification</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b="1"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b="1" sz="1600">
              <a:solidFill>
                <a:schemeClr val="dk1"/>
              </a:solidFill>
              <a:latin typeface="Nunito"/>
              <a:ea typeface="Nunito"/>
              <a:cs typeface="Nunito"/>
              <a:sym typeface="Nunito"/>
            </a:endParaRPr>
          </a:p>
          <a:p>
            <a:pPr indent="-330200" lvl="0" marL="457200" rtl="0" algn="l">
              <a:lnSpc>
                <a:spcPct val="115000"/>
              </a:lnSpc>
              <a:spcBef>
                <a:spcPts val="60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Support for Multiple MT refills</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Distance Calculation</a:t>
            </a:r>
            <a:endParaRPr sz="1600">
              <a:solidFill>
                <a:schemeClr val="dk1"/>
              </a:solidFill>
              <a:latin typeface="Nunito"/>
              <a:ea typeface="Nunito"/>
              <a:cs typeface="Nunito"/>
              <a:sym typeface="Nunito"/>
            </a:endParaRPr>
          </a:p>
          <a:p>
            <a:pPr indent="-330200" lvl="1" marL="9144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Micro tanker distance is from assigned SDS to previous field system refill</a:t>
            </a:r>
            <a:endParaRPr sz="1600">
              <a:solidFill>
                <a:schemeClr val="dk1"/>
              </a:solidFill>
              <a:latin typeface="Nunito"/>
              <a:ea typeface="Nunito"/>
              <a:cs typeface="Nunito"/>
              <a:sym typeface="Nunito"/>
            </a:endParaRPr>
          </a:p>
          <a:p>
            <a:pPr indent="-330200" lvl="1" marL="9144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If the Mt refill is in the first position then distance is from MT to assigned SDS</a:t>
            </a:r>
            <a:endParaRPr sz="1600">
              <a:solidFill>
                <a:schemeClr val="dk1"/>
              </a:solidFill>
              <a:latin typeface="Nunito"/>
              <a:ea typeface="Nunito"/>
              <a:cs typeface="Nunito"/>
              <a:sym typeface="Nunito"/>
            </a:endParaRPr>
          </a:p>
        </p:txBody>
      </p:sp>
      <p:pic>
        <p:nvPicPr>
          <p:cNvPr id="208" name="Google Shape;208;p25"/>
          <p:cNvPicPr preferRelativeResize="0"/>
          <p:nvPr/>
        </p:nvPicPr>
        <p:blipFill>
          <a:blip r:embed="rId3">
            <a:alphaModFix/>
          </a:blip>
          <a:stretch>
            <a:fillRect/>
          </a:stretch>
        </p:blipFill>
        <p:spPr>
          <a:xfrm>
            <a:off x="420675" y="1718550"/>
            <a:ext cx="7467600" cy="106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UI Improvements</a:t>
            </a:r>
            <a:endParaRPr/>
          </a:p>
        </p:txBody>
      </p:sp>
      <p:sp>
        <p:nvSpPr>
          <p:cNvPr id="215" name="Google Shape;215;p26"/>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16" name="Google Shape;216;p26"/>
          <p:cNvSpPr txBox="1"/>
          <p:nvPr/>
        </p:nvSpPr>
        <p:spPr>
          <a:xfrm>
            <a:off x="346450" y="799256"/>
            <a:ext cx="8737200" cy="37827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900">
                <a:solidFill>
                  <a:schemeClr val="dk1"/>
                </a:solidFill>
                <a:latin typeface="Nunito SemiBold"/>
                <a:ea typeface="Nunito SemiBold"/>
                <a:cs typeface="Nunito SemiBold"/>
                <a:sym typeface="Nunito SemiBold"/>
              </a:rPr>
              <a:t>KOKOpoint Refill Task</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None/>
            </a:pPr>
            <a:r>
              <a:t/>
            </a:r>
            <a:endParaRPr sz="1900">
              <a:solidFill>
                <a:schemeClr val="dk1"/>
              </a:solidFill>
              <a:latin typeface="Nunito SemiBold"/>
              <a:ea typeface="Nunito SemiBold"/>
              <a:cs typeface="Nunito SemiBold"/>
              <a:sym typeface="Nunito SemiBold"/>
            </a:endParaRPr>
          </a:p>
          <a:p>
            <a:pPr indent="-330200" lvl="0" marL="457200" rtl="0" algn="l">
              <a:lnSpc>
                <a:spcPct val="115000"/>
              </a:lnSpc>
              <a:spcBef>
                <a:spcPts val="60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Header UI Improvements</a:t>
            </a:r>
            <a:endParaRPr sz="1600">
              <a:solidFill>
                <a:schemeClr val="dk1"/>
              </a:solidFill>
              <a:latin typeface="Nunito"/>
              <a:ea typeface="Nunito"/>
              <a:cs typeface="Nunito"/>
              <a:sym typeface="Nunito"/>
            </a:endParaRPr>
          </a:p>
          <a:p>
            <a:pPr indent="0" lvl="0" marL="45720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0" lvl="0" marL="457200" rtl="0" algn="l">
              <a:lnSpc>
                <a:spcPct val="115000"/>
              </a:lnSpc>
              <a:spcBef>
                <a:spcPts val="600"/>
              </a:spcBef>
              <a:spcAft>
                <a:spcPts val="0"/>
              </a:spcAft>
              <a:buNone/>
            </a:pPr>
            <a:r>
              <a:t/>
            </a:r>
            <a:endParaRPr sz="1600">
              <a:solidFill>
                <a:schemeClr val="dk1"/>
              </a:solidFill>
              <a:latin typeface="Nunito"/>
              <a:ea typeface="Nunito"/>
              <a:cs typeface="Nunito"/>
              <a:sym typeface="Nunito"/>
            </a:endParaRPr>
          </a:p>
          <a:p>
            <a:pPr indent="-330200" lvl="0" marL="457200" rtl="0" algn="l">
              <a:lnSpc>
                <a:spcPct val="115000"/>
              </a:lnSpc>
              <a:spcBef>
                <a:spcPts val="60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Select all checkbox for both schedule and unschedule section</a:t>
            </a:r>
            <a:endParaRPr sz="1600">
              <a:solidFill>
                <a:schemeClr val="dk1"/>
              </a:solidFill>
              <a:latin typeface="Nunito"/>
              <a:ea typeface="Nunito"/>
              <a:cs typeface="Nunito"/>
              <a:sym typeface="Nunito"/>
            </a:endParaRPr>
          </a:p>
          <a:p>
            <a:pPr indent="-330200" lvl="0" marL="457200" rtl="0" algn="l">
              <a:lnSpc>
                <a:spcPct val="115000"/>
              </a:lnSpc>
              <a:spcBef>
                <a:spcPts val="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Dashboard settings panel would be fixed on the screen</a:t>
            </a:r>
            <a:endParaRPr sz="1600">
              <a:solidFill>
                <a:schemeClr val="dk1"/>
              </a:solidFill>
              <a:latin typeface="Nunito"/>
              <a:ea typeface="Nunito"/>
              <a:cs typeface="Nunito"/>
              <a:sym typeface="Nunito"/>
            </a:endParaRPr>
          </a:p>
          <a:p>
            <a:pPr indent="-330200" lvl="1" marL="9144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Can move the selected KPs to schedule/unschedule section</a:t>
            </a:r>
            <a:endParaRPr sz="1600">
              <a:solidFill>
                <a:schemeClr val="dk1"/>
              </a:solidFill>
              <a:latin typeface="Nunito"/>
              <a:ea typeface="Nunito"/>
              <a:cs typeface="Nunito"/>
              <a:sym typeface="Nunito"/>
            </a:endParaRPr>
          </a:p>
          <a:p>
            <a:pPr indent="-330200" lvl="1" marL="914400" rtl="0" algn="l">
              <a:lnSpc>
                <a:spcPct val="115000"/>
              </a:lnSpc>
              <a:spcBef>
                <a:spcPts val="0"/>
              </a:spcBef>
              <a:spcAft>
                <a:spcPts val="0"/>
              </a:spcAft>
              <a:buClr>
                <a:schemeClr val="dk1"/>
              </a:buClr>
              <a:buSzPts val="1600"/>
              <a:buFont typeface="Nunito"/>
              <a:buAutoNum type="alphaLcPeriod"/>
            </a:pPr>
            <a:r>
              <a:rPr lang="en" sz="1600">
                <a:solidFill>
                  <a:schemeClr val="dk1"/>
                </a:solidFill>
                <a:latin typeface="Nunito"/>
                <a:ea typeface="Nunito"/>
                <a:cs typeface="Nunito"/>
                <a:sym typeface="Nunito"/>
              </a:rPr>
              <a:t>Max Shops in Schedule section is limited to 8(Configurable from backend)</a:t>
            </a:r>
            <a:endParaRPr sz="1600">
              <a:solidFill>
                <a:schemeClr val="dk1"/>
              </a:solidFill>
              <a:latin typeface="Nunito"/>
              <a:ea typeface="Nunito"/>
              <a:cs typeface="Nunito"/>
              <a:sym typeface="Nunito"/>
            </a:endParaRPr>
          </a:p>
        </p:txBody>
      </p:sp>
      <p:pic>
        <p:nvPicPr>
          <p:cNvPr id="217" name="Google Shape;217;p26"/>
          <p:cNvPicPr preferRelativeResize="0"/>
          <p:nvPr/>
        </p:nvPicPr>
        <p:blipFill>
          <a:blip r:embed="rId3">
            <a:alphaModFix/>
          </a:blip>
          <a:stretch>
            <a:fillRect/>
          </a:stretch>
        </p:blipFill>
        <p:spPr>
          <a:xfrm>
            <a:off x="428663" y="1818013"/>
            <a:ext cx="7362825" cy="619125"/>
          </a:xfrm>
          <a:prstGeom prst="rect">
            <a:avLst/>
          </a:prstGeom>
          <a:noFill/>
          <a:ln>
            <a:noFill/>
          </a:ln>
        </p:spPr>
      </p:pic>
      <p:pic>
        <p:nvPicPr>
          <p:cNvPr id="218" name="Google Shape;218;p26"/>
          <p:cNvPicPr preferRelativeResize="0"/>
          <p:nvPr/>
        </p:nvPicPr>
        <p:blipFill>
          <a:blip r:embed="rId4">
            <a:alphaModFix/>
          </a:blip>
          <a:stretch>
            <a:fillRect/>
          </a:stretch>
        </p:blipFill>
        <p:spPr>
          <a:xfrm>
            <a:off x="847725" y="3638650"/>
            <a:ext cx="7448550" cy="1162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UI Improvements</a:t>
            </a:r>
            <a:endParaRPr/>
          </a:p>
        </p:txBody>
      </p:sp>
      <p:sp>
        <p:nvSpPr>
          <p:cNvPr id="225" name="Google Shape;225;p27"/>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26" name="Google Shape;226;p27"/>
          <p:cNvSpPr txBox="1"/>
          <p:nvPr/>
        </p:nvSpPr>
        <p:spPr>
          <a:xfrm>
            <a:off x="346450" y="799256"/>
            <a:ext cx="8737200" cy="37827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900">
                <a:solidFill>
                  <a:schemeClr val="dk1"/>
                </a:solidFill>
                <a:latin typeface="Nunito SemiBold"/>
                <a:ea typeface="Nunito SemiBold"/>
                <a:cs typeface="Nunito SemiBold"/>
                <a:sym typeface="Nunito SemiBold"/>
              </a:rPr>
              <a:t>KOKOpoint Refill Task</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None/>
            </a:pPr>
            <a:r>
              <a:t/>
            </a:r>
            <a:endParaRPr sz="1900">
              <a:solidFill>
                <a:schemeClr val="dk1"/>
              </a:solidFill>
              <a:latin typeface="Nunito SemiBold"/>
              <a:ea typeface="Nunito SemiBold"/>
              <a:cs typeface="Nunito SemiBold"/>
              <a:sym typeface="Nunito SemiBold"/>
            </a:endParaRPr>
          </a:p>
          <a:p>
            <a:pPr indent="0" lvl="0" marL="0" rtl="0" algn="l">
              <a:lnSpc>
                <a:spcPct val="115000"/>
              </a:lnSpc>
              <a:spcBef>
                <a:spcPts val="600"/>
              </a:spcBef>
              <a:spcAft>
                <a:spcPts val="0"/>
              </a:spcAft>
              <a:buNone/>
            </a:pPr>
            <a:r>
              <a:rPr lang="en" sz="1600">
                <a:solidFill>
                  <a:schemeClr val="dk1"/>
                </a:solidFill>
                <a:latin typeface="Nunito"/>
                <a:ea typeface="Nunito"/>
                <a:cs typeface="Nunito"/>
                <a:sym typeface="Nunito"/>
              </a:rPr>
              <a:t>Schedule/Unschedule Task Improvements</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sz="1600">
                <a:solidFill>
                  <a:schemeClr val="dk1"/>
                </a:solidFill>
                <a:latin typeface="Nunito"/>
                <a:ea typeface="Nunito"/>
                <a:cs typeface="Nunito"/>
                <a:sym typeface="Nunito"/>
              </a:rPr>
              <a:t>Checkbox will be added to all task to move task from schedule to unschedule or vice-versa.</a:t>
            </a:r>
            <a:endParaRPr sz="1600">
              <a:solidFill>
                <a:schemeClr val="dk1"/>
              </a:solidFill>
              <a:latin typeface="Nunito"/>
              <a:ea typeface="Nunito"/>
              <a:cs typeface="Nunito"/>
              <a:sym typeface="Nunito"/>
            </a:endParaRPr>
          </a:p>
          <a:p>
            <a:pPr indent="-330200" lvl="0" marL="457200" rtl="0" algn="l">
              <a:lnSpc>
                <a:spcPct val="115000"/>
              </a:lnSpc>
              <a:spcBef>
                <a:spcPts val="60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Collapse View</a:t>
            </a:r>
            <a:endParaRPr sz="16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Collapse section, contains the information about the shop</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Distance is from the field system of previous task.</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Show the number of KPs if the number is greater than 1</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Out of service/In service info(Out of service if any of the KP is out of service)</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On hover over out of service icon, show the error code on it.</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Color of MS/BS changes to RED is the difference is more than 15L(Configurable)</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BS will be responsible for refill fuel</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Default will be total-BS and we can also set it to Full Tank if there will be 1 KP in that shop</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KOA cancel task option is moved to three dots option</a:t>
            </a:r>
            <a:endParaRPr sz="1200">
              <a:solidFill>
                <a:schemeClr val="dk1"/>
              </a:solidFill>
              <a:latin typeface="Nunito"/>
              <a:ea typeface="Nunito"/>
              <a:cs typeface="Nunito"/>
              <a:sym typeface="Nunito"/>
            </a:endParaRPr>
          </a:p>
          <a:p>
            <a:pPr indent="0" lvl="0" marL="914400" rtl="0" algn="l">
              <a:lnSpc>
                <a:spcPct val="115000"/>
              </a:lnSpc>
              <a:spcBef>
                <a:spcPts val="600"/>
              </a:spcBef>
              <a:spcAft>
                <a:spcPts val="300"/>
              </a:spcAft>
              <a:buNone/>
            </a:pPr>
            <a:r>
              <a:t/>
            </a:r>
            <a:endParaRPr sz="1200">
              <a:solidFill>
                <a:schemeClr val="dk1"/>
              </a:solidFill>
              <a:latin typeface="Nunito"/>
              <a:ea typeface="Nunito"/>
              <a:cs typeface="Nunito"/>
              <a:sym typeface="Nunito"/>
            </a:endParaRPr>
          </a:p>
        </p:txBody>
      </p:sp>
      <p:pic>
        <p:nvPicPr>
          <p:cNvPr id="227" name="Google Shape;227;p27"/>
          <p:cNvPicPr preferRelativeResize="0"/>
          <p:nvPr/>
        </p:nvPicPr>
        <p:blipFill>
          <a:blip r:embed="rId4">
            <a:alphaModFix/>
          </a:blip>
          <a:stretch>
            <a:fillRect/>
          </a:stretch>
        </p:blipFill>
        <p:spPr>
          <a:xfrm>
            <a:off x="1298375" y="2390075"/>
            <a:ext cx="5151000" cy="256750"/>
          </a:xfrm>
          <a:prstGeom prst="rect">
            <a:avLst/>
          </a:prstGeom>
          <a:noFill/>
          <a:ln>
            <a:noFill/>
          </a:ln>
        </p:spPr>
      </p:pic>
      <p:pic>
        <p:nvPicPr>
          <p:cNvPr id="228" name="Google Shape;228;p27"/>
          <p:cNvPicPr preferRelativeResize="0"/>
          <p:nvPr/>
        </p:nvPicPr>
        <p:blipFill>
          <a:blip r:embed="rId5">
            <a:alphaModFix/>
          </a:blip>
          <a:stretch>
            <a:fillRect/>
          </a:stretch>
        </p:blipFill>
        <p:spPr>
          <a:xfrm>
            <a:off x="7479850" y="3717663"/>
            <a:ext cx="1435025" cy="612212"/>
          </a:xfrm>
          <a:prstGeom prst="rect">
            <a:avLst/>
          </a:prstGeom>
          <a:noFill/>
          <a:ln>
            <a:noFill/>
          </a:ln>
        </p:spPr>
      </p:pic>
      <p:pic>
        <p:nvPicPr>
          <p:cNvPr id="229" name="Google Shape;229;p27"/>
          <p:cNvPicPr preferRelativeResize="0"/>
          <p:nvPr/>
        </p:nvPicPr>
        <p:blipFill>
          <a:blip r:embed="rId6">
            <a:alphaModFix/>
          </a:blip>
          <a:stretch>
            <a:fillRect/>
          </a:stretch>
        </p:blipFill>
        <p:spPr>
          <a:xfrm>
            <a:off x="4963920" y="4329875"/>
            <a:ext cx="2152100" cy="761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900113" y="68588"/>
            <a:ext cx="82437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800"/>
              <a:buFont typeface="Arial"/>
              <a:buNone/>
            </a:pPr>
            <a:r>
              <a:rPr lang="en"/>
              <a:t>UI Improvements</a:t>
            </a:r>
            <a:endParaRPr/>
          </a:p>
        </p:txBody>
      </p:sp>
      <p:sp>
        <p:nvSpPr>
          <p:cNvPr id="236" name="Google Shape;236;p28"/>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37" name="Google Shape;237;p28"/>
          <p:cNvSpPr txBox="1"/>
          <p:nvPr/>
        </p:nvSpPr>
        <p:spPr>
          <a:xfrm>
            <a:off x="346450" y="799256"/>
            <a:ext cx="8737200" cy="37827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0"/>
              </a:spcAft>
              <a:buNone/>
            </a:pPr>
            <a:r>
              <a:rPr lang="en" sz="1900">
                <a:solidFill>
                  <a:schemeClr val="dk1"/>
                </a:solidFill>
                <a:latin typeface="Nunito SemiBold"/>
                <a:ea typeface="Nunito SemiBold"/>
                <a:cs typeface="Nunito SemiBold"/>
                <a:sym typeface="Nunito SemiBold"/>
              </a:rPr>
              <a:t>KOKOpoint Refill Task</a:t>
            </a:r>
            <a:endParaRPr sz="1900">
              <a:solidFill>
                <a:schemeClr val="dk1"/>
              </a:solidFill>
              <a:latin typeface="Nunito SemiBold"/>
              <a:ea typeface="Nunito SemiBold"/>
              <a:cs typeface="Nunito SemiBold"/>
              <a:sym typeface="Nunito SemiBold"/>
            </a:endParaRPr>
          </a:p>
          <a:p>
            <a:pPr indent="0" lvl="0" marL="0" rtl="0" algn="l">
              <a:lnSpc>
                <a:spcPct val="90000"/>
              </a:lnSpc>
              <a:spcBef>
                <a:spcPts val="0"/>
              </a:spcBef>
              <a:spcAft>
                <a:spcPts val="0"/>
              </a:spcAft>
              <a:buNone/>
            </a:pPr>
            <a:r>
              <a:t/>
            </a:r>
            <a:endParaRPr sz="1900">
              <a:solidFill>
                <a:schemeClr val="dk1"/>
              </a:solidFill>
              <a:latin typeface="Nunito SemiBold"/>
              <a:ea typeface="Nunito SemiBold"/>
              <a:cs typeface="Nunito SemiBold"/>
              <a:sym typeface="Nunito SemiBold"/>
            </a:endParaRPr>
          </a:p>
          <a:p>
            <a:pPr indent="0" lvl="0" marL="0" rtl="0" algn="l">
              <a:lnSpc>
                <a:spcPct val="115000"/>
              </a:lnSpc>
              <a:spcBef>
                <a:spcPts val="600"/>
              </a:spcBef>
              <a:spcAft>
                <a:spcPts val="0"/>
              </a:spcAft>
              <a:buNone/>
            </a:pPr>
            <a:r>
              <a:rPr lang="en" sz="1600">
                <a:solidFill>
                  <a:schemeClr val="dk1"/>
                </a:solidFill>
                <a:latin typeface="Nunito"/>
                <a:ea typeface="Nunito"/>
                <a:cs typeface="Nunito"/>
                <a:sym typeface="Nunito"/>
              </a:rPr>
              <a:t>Schedule/Unschedule Task Improvements</a:t>
            </a:r>
            <a:endParaRPr sz="16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rPr lang="en" sz="1600">
                <a:solidFill>
                  <a:schemeClr val="dk1"/>
                </a:solidFill>
                <a:latin typeface="Nunito"/>
                <a:ea typeface="Nunito"/>
                <a:cs typeface="Nunito"/>
                <a:sym typeface="Nunito"/>
              </a:rPr>
              <a:t>Checkbox will be added to all task to move task from schedule to unschedule or vice-versa.</a:t>
            </a:r>
            <a:endParaRPr sz="1600">
              <a:solidFill>
                <a:schemeClr val="dk1"/>
              </a:solidFill>
              <a:latin typeface="Nunito"/>
              <a:ea typeface="Nunito"/>
              <a:cs typeface="Nunito"/>
              <a:sym typeface="Nunito"/>
            </a:endParaRPr>
          </a:p>
          <a:p>
            <a:pPr indent="-330200" lvl="0" marL="457200" rtl="0" algn="l">
              <a:lnSpc>
                <a:spcPct val="115000"/>
              </a:lnSpc>
              <a:spcBef>
                <a:spcPts val="600"/>
              </a:spcBef>
              <a:spcAft>
                <a:spcPts val="0"/>
              </a:spcAft>
              <a:buClr>
                <a:schemeClr val="dk1"/>
              </a:buClr>
              <a:buSzPts val="1600"/>
              <a:buFont typeface="Nunito"/>
              <a:buAutoNum type="arabicPeriod"/>
            </a:pPr>
            <a:r>
              <a:rPr lang="en" sz="1600">
                <a:solidFill>
                  <a:schemeClr val="dk1"/>
                </a:solidFill>
                <a:latin typeface="Nunito"/>
                <a:ea typeface="Nunito"/>
                <a:cs typeface="Nunito"/>
                <a:sym typeface="Nunito"/>
              </a:rPr>
              <a:t>Expanded View</a:t>
            </a:r>
            <a:endParaRPr sz="16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200">
              <a:solidFill>
                <a:schemeClr val="dk1"/>
              </a:solidFill>
              <a:latin typeface="Nunito"/>
              <a:ea typeface="Nunito"/>
              <a:cs typeface="Nunito"/>
              <a:sym typeface="Nunito"/>
            </a:endParaRPr>
          </a:p>
          <a:p>
            <a:pPr indent="0" lvl="0" marL="0" rtl="0" algn="l">
              <a:lnSpc>
                <a:spcPct val="115000"/>
              </a:lnSpc>
              <a:spcBef>
                <a:spcPts val="600"/>
              </a:spcBef>
              <a:spcAft>
                <a:spcPts val="0"/>
              </a:spcAft>
              <a:buNone/>
            </a:pPr>
            <a:r>
              <a:t/>
            </a:r>
            <a:endParaRPr sz="1200">
              <a:solidFill>
                <a:schemeClr val="dk1"/>
              </a:solidFill>
              <a:latin typeface="Nunito"/>
              <a:ea typeface="Nunito"/>
              <a:cs typeface="Nunito"/>
              <a:sym typeface="Nunito"/>
            </a:endParaRPr>
          </a:p>
          <a:p>
            <a:pPr indent="-304800" lvl="1" marL="914400" rtl="0" algn="l">
              <a:lnSpc>
                <a:spcPct val="115000"/>
              </a:lnSpc>
              <a:spcBef>
                <a:spcPts val="60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KP will be in nested view of the shop</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Move a specific KP to Schedule/Unschedule section. It will create a separate Shop entry in another section if moved.</a:t>
            </a:r>
            <a:endParaRPr sz="1200">
              <a:solidFill>
                <a:schemeClr val="dk1"/>
              </a:solidFill>
              <a:latin typeface="Nunito"/>
              <a:ea typeface="Nunito"/>
              <a:cs typeface="Nunito"/>
              <a:sym typeface="Nunito"/>
            </a:endParaRPr>
          </a:p>
          <a:p>
            <a:pPr indent="-304800" lvl="1" marL="914400" rtl="0" algn="l">
              <a:lnSpc>
                <a:spcPct val="115000"/>
              </a:lnSpc>
              <a:spcBef>
                <a:spcPts val="0"/>
              </a:spcBef>
              <a:spcAft>
                <a:spcPts val="0"/>
              </a:spcAft>
              <a:buClr>
                <a:schemeClr val="dk1"/>
              </a:buClr>
              <a:buSzPts val="1200"/>
              <a:buFont typeface="Nunito"/>
              <a:buAutoNum type="alphaLcPeriod"/>
            </a:pPr>
            <a:r>
              <a:rPr lang="en" sz="1200">
                <a:solidFill>
                  <a:schemeClr val="dk1"/>
                </a:solidFill>
                <a:latin typeface="Nunito"/>
                <a:ea typeface="Nunito"/>
                <a:cs typeface="Nunito"/>
                <a:sym typeface="Nunito"/>
              </a:rPr>
              <a:t>NOTE: KP’s inside same shop cannot be in different position inside the same section(Schedule/Unschedule)</a:t>
            </a:r>
            <a:endParaRPr sz="1200">
              <a:solidFill>
                <a:schemeClr val="dk1"/>
              </a:solidFill>
              <a:latin typeface="Nunito"/>
              <a:ea typeface="Nunito"/>
              <a:cs typeface="Nunito"/>
              <a:sym typeface="Nunito"/>
            </a:endParaRPr>
          </a:p>
          <a:p>
            <a:pPr indent="0" lvl="0" marL="914400" rtl="0" algn="l">
              <a:lnSpc>
                <a:spcPct val="115000"/>
              </a:lnSpc>
              <a:spcBef>
                <a:spcPts val="600"/>
              </a:spcBef>
              <a:spcAft>
                <a:spcPts val="300"/>
              </a:spcAft>
              <a:buNone/>
            </a:pPr>
            <a:r>
              <a:t/>
            </a:r>
            <a:endParaRPr sz="1200">
              <a:solidFill>
                <a:schemeClr val="dk1"/>
              </a:solidFill>
              <a:latin typeface="Nunito"/>
              <a:ea typeface="Nunito"/>
              <a:cs typeface="Nunito"/>
              <a:sym typeface="Nunito"/>
            </a:endParaRPr>
          </a:p>
        </p:txBody>
      </p:sp>
      <p:pic>
        <p:nvPicPr>
          <p:cNvPr id="238" name="Google Shape;238;p28"/>
          <p:cNvPicPr preferRelativeResize="0"/>
          <p:nvPr/>
        </p:nvPicPr>
        <p:blipFill>
          <a:blip r:embed="rId3">
            <a:alphaModFix/>
          </a:blip>
          <a:stretch>
            <a:fillRect/>
          </a:stretch>
        </p:blipFill>
        <p:spPr>
          <a:xfrm>
            <a:off x="1467750" y="2400400"/>
            <a:ext cx="5914375" cy="81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